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63" r:id="rId5"/>
    <p:sldId id="264" r:id="rId6"/>
    <p:sldId id="262" r:id="rId7"/>
    <p:sldId id="268" r:id="rId8"/>
    <p:sldId id="269" r:id="rId9"/>
    <p:sldId id="267" r:id="rId10"/>
    <p:sldId id="265" r:id="rId11"/>
    <p:sldId id="266" r:id="rId12"/>
    <p:sldId id="270" r:id="rId13"/>
    <p:sldId id="271" r:id="rId14"/>
    <p:sldId id="272" r:id="rId15"/>
    <p:sldId id="273" r:id="rId16"/>
    <p:sldId id="274" r:id="rId17"/>
    <p:sldId id="275" r:id="rId18"/>
    <p:sldId id="276" r:id="rId19"/>
    <p:sldId id="277" r:id="rId20"/>
    <p:sldId id="278" r:id="rId21"/>
    <p:sldId id="279" r:id="rId22"/>
    <p:sldId id="282" r:id="rId23"/>
    <p:sldId id="281" r:id="rId24"/>
    <p:sldId id="280" r:id="rId25"/>
    <p:sldId id="283" r:id="rId26"/>
    <p:sldId id="284" r:id="rId27"/>
    <p:sldId id="285" r:id="rId28"/>
    <p:sldId id="288" r:id="rId29"/>
    <p:sldId id="287" r:id="rId30"/>
    <p:sldId id="286" r:id="rId31"/>
    <p:sldId id="289" r:id="rId32"/>
    <p:sldId id="292" r:id="rId33"/>
    <p:sldId id="290" r:id="rId34"/>
    <p:sldId id="291" r:id="rId35"/>
    <p:sldId id="293" r:id="rId36"/>
    <p:sldId id="296" r:id="rId37"/>
    <p:sldId id="295" r:id="rId38"/>
    <p:sldId id="294" r:id="rId39"/>
    <p:sldId id="297" r:id="rId40"/>
    <p:sldId id="299" r:id="rId41"/>
    <p:sldId id="298" r:id="rId42"/>
    <p:sldId id="300" r:id="rId43"/>
    <p:sldId id="301" r:id="rId44"/>
    <p:sldId id="302" r:id="rId45"/>
    <p:sldId id="304" r:id="rId46"/>
    <p:sldId id="303" r:id="rId47"/>
    <p:sldId id="305" r:id="rId48"/>
    <p:sldId id="306" r:id="rId49"/>
    <p:sldId id="307" r:id="rId50"/>
    <p:sldId id="309" r:id="rId51"/>
    <p:sldId id="310" r:id="rId52"/>
    <p:sldId id="308" r:id="rId53"/>
    <p:sldId id="311" r:id="rId5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218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D:\!&#1040;&#1050;&#1048;&#1052;&#1054;&#1042;&#1050;&#1040;\Frequencies%20&#1055;&#1086;&#1083;&#1090;&#1072;&#1074;&#1072;%203.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D:\!&#1040;&#1050;&#1048;&#1052;&#1054;&#1042;&#1050;&#1040;\Frequencies%20&#1055;&#1086;&#1083;&#1090;&#1072;&#1074;&#1072;%203.xls"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D:\!&#1040;&#1050;&#1048;&#1052;&#1054;&#1042;&#1050;&#1040;\Frequencies%20&#1055;&#1086;&#1083;&#1090;&#1072;&#1074;&#1072;%2031.xlsm"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D:\!&#1040;&#1050;&#1048;&#1052;&#1054;&#1042;&#1050;&#1040;\Frequencies%20&#1055;&#1086;&#1083;&#1090;&#1072;&#1074;&#1072;%203.xls"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D:\!&#1040;&#1050;&#1048;&#1052;&#1054;&#1042;&#1050;&#1040;\Frequencies%20&#1055;&#1086;&#1083;&#1090;&#1072;&#1074;&#1072;%203.xls"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D:\!&#1040;&#1050;&#1048;&#1052;&#1054;&#1042;&#1050;&#1040;\Frequencies%20&#1055;&#1086;&#1083;&#1090;&#1072;&#1074;&#1072;%203.xls"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D:\!&#1040;&#1050;&#1048;&#1052;&#1054;&#1042;&#1050;&#1040;\Frequencies%20&#1055;&#1086;&#1083;&#1090;&#1072;&#1074;&#1072;%203.xls"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D:\!&#1040;&#1050;&#1048;&#1052;&#1054;&#1042;&#1050;&#1040;\Crosstabs_by_Q17%20&#1055;&#1086;&#1083;&#1090;&#1072;&#1074;&#1072;%202.xls" TargetMode="External"/><Relationship Id="rId1" Type="http://schemas.openxmlformats.org/officeDocument/2006/relationships/themeOverride" Target="../theme/themeOverride16.xml"/><Relationship Id="rId4" Type="http://schemas.microsoft.com/office/2011/relationships/chartStyle" Target="style1.xml"/></Relationships>
</file>

<file path=ppt/charts/_rels/chart17.xml.rels><?xml version="1.0" encoding="UTF-8" standalone="yes"?>
<Relationships xmlns="http://schemas.openxmlformats.org/package/2006/relationships"><Relationship Id="rId2" Type="http://schemas.openxmlformats.org/officeDocument/2006/relationships/oleObject" Target="file:///D:\!&#1040;&#1050;&#1048;&#1052;&#1054;&#1042;&#1050;&#1040;\Frequencies%20&#1055;&#1086;&#1083;&#1090;&#1072;&#1074;&#1072;%203.xls"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file:///D:\!&#1040;&#1050;&#1048;&#1052;&#1054;&#1042;&#1050;&#1040;\Frequencies%20&#1055;&#1086;&#1083;&#1090;&#1072;&#1074;&#1072;%2031.xlsm" TargetMode="External"/><Relationship Id="rId1" Type="http://schemas.openxmlformats.org/officeDocument/2006/relationships/themeOverride" Target="../theme/themeOverride18.xml"/><Relationship Id="rId4"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oleObject" Target="file:///D:\!&#1040;&#1050;&#1048;&#1052;&#1054;&#1042;&#1050;&#1040;\Frequencies%20&#1055;&#1086;&#1083;&#1090;&#1072;&#1074;&#1072;%2031.xlsm" TargetMode="External"/><Relationship Id="rId1" Type="http://schemas.openxmlformats.org/officeDocument/2006/relationships/themeOverride" Target="../theme/themeOverride19.xml"/><Relationship Id="rId4" Type="http://schemas.microsoft.com/office/2011/relationships/chartStyle" Target="style3.xml"/></Relationships>
</file>

<file path=ppt/charts/_rels/chart2.xml.rels><?xml version="1.0" encoding="UTF-8" standalone="yes"?>
<Relationships xmlns="http://schemas.openxmlformats.org/package/2006/relationships"><Relationship Id="rId2" Type="http://schemas.openxmlformats.org/officeDocument/2006/relationships/oleObject" Target="file:///D:\!&#1040;&#1050;&#1048;&#1052;&#1054;&#1042;&#1050;&#1040;\Crosstabs_by_Q17%20&#1055;&#1086;&#1083;&#1090;&#1072;&#1074;&#1072;%202.xls"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oleObject" Target="file:///D:\!&#1040;&#1050;&#1048;&#1052;&#1054;&#1042;&#1050;&#1040;\Frequencies%20&#1055;&#1086;&#1083;&#1090;&#1072;&#1074;&#1072;%2031.xlsm" TargetMode="External"/><Relationship Id="rId1" Type="http://schemas.openxmlformats.org/officeDocument/2006/relationships/themeOverride" Target="../theme/themeOverride20.xml"/><Relationship Id="rId4"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oleObject" Target="file:///D:\!&#1040;&#1050;&#1048;&#1052;&#1054;&#1042;&#1050;&#1040;\Frequencies%20&#1055;&#1086;&#1083;&#1090;&#1072;&#1074;&#1072;%2031.xlsm" TargetMode="External"/><Relationship Id="rId1" Type="http://schemas.openxmlformats.org/officeDocument/2006/relationships/themeOverride" Target="../theme/themeOverride21.xml"/><Relationship Id="rId4"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oleObject" Target="file:///D:\!&#1040;&#1050;&#1048;&#1052;&#1054;&#1042;&#1050;&#1040;\Crosstabs_by_Q17%20&#1055;&#1086;&#1083;&#1090;&#1072;&#1074;&#1072;%2021.xlsx" TargetMode="External"/><Relationship Id="rId1" Type="http://schemas.openxmlformats.org/officeDocument/2006/relationships/themeOverride" Target="../theme/themeOverride22.xml"/><Relationship Id="rId4" Type="http://schemas.microsoft.com/office/2011/relationships/chartStyle" Target="style6.xml"/></Relationships>
</file>

<file path=ppt/charts/_rels/chart23.xml.rels><?xml version="1.0" encoding="UTF-8" standalone="yes"?>
<Relationships xmlns="http://schemas.openxmlformats.org/package/2006/relationships"><Relationship Id="rId2" Type="http://schemas.openxmlformats.org/officeDocument/2006/relationships/oleObject" Target="file:///D:\!&#1040;&#1050;&#1048;&#1052;&#1054;&#1042;&#1050;&#1040;\Frequencies%20&#1055;&#1086;&#1083;&#1090;&#1072;&#1074;&#1072;%2031.xlsm"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file:///D:\!&#1040;&#1050;&#1048;&#1052;&#1054;&#1042;&#1050;&#1040;\Frequencies%20&#1055;&#1086;&#1083;&#1090;&#1072;&#1074;&#1072;%2031.xlsm"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oleObject" Target="file:///D:\!&#1040;&#1050;&#1048;&#1052;&#1054;&#1042;&#1050;&#1040;\Frequencies%20&#1055;&#1086;&#1083;&#1090;&#1072;&#1074;&#1072;%2031.xlsm" TargetMode="External"/><Relationship Id="rId1" Type="http://schemas.openxmlformats.org/officeDocument/2006/relationships/themeOverride" Target="../theme/themeOverride25.xml"/></Relationships>
</file>

<file path=ppt/charts/_rels/chart3.xml.rels><?xml version="1.0" encoding="UTF-8" standalone="yes"?>
<Relationships xmlns="http://schemas.openxmlformats.org/package/2006/relationships"><Relationship Id="rId2" Type="http://schemas.openxmlformats.org/officeDocument/2006/relationships/oleObject" Target="file:///D:\!&#1040;&#1050;&#1048;&#1052;&#1054;&#1042;&#1050;&#1040;\Crosstabs_by_Q18_&#1055;&#1086;&#1083;&#1090;&#1072;&#1074;&#1072;%201.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D:\!&#1040;&#1050;&#1048;&#1052;&#1054;&#1042;&#1050;&#1040;\Frequencies%20&#1055;&#1086;&#1083;&#1090;&#1072;&#1074;&#1072;%203.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D:\!&#1040;&#1050;&#1048;&#1052;&#1054;&#1042;&#1050;&#1040;\Crosstabs_by_Q17%20&#1055;&#1086;&#1083;&#1090;&#1072;&#1074;&#1072;%202.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D:\!&#1040;&#1050;&#1048;&#1052;&#1054;&#1042;&#1050;&#1040;\Crosstabs_by_Q18_&#1055;&#1086;&#1083;&#1090;&#1072;&#1074;&#1072;%201.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D:\!&#1040;&#1050;&#1048;&#1052;&#1054;&#1042;&#1050;&#1040;\Frequencies%20&#1055;&#1086;&#1083;&#1090;&#1072;&#1074;&#1072;%203.xls"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D:\!&#1040;&#1050;&#1048;&#1052;&#1054;&#1042;&#1050;&#1040;\Frequencies%20&#1055;&#1086;&#1083;&#1090;&#1072;&#1074;&#1072;%203.xls"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D:\!&#1040;&#1050;&#1048;&#1052;&#1054;&#1042;&#1050;&#1040;\Frequencies%20&#1055;&#1086;&#1083;&#1090;&#1072;&#1074;&#1072;%203.xls"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2.7672955974842768E-2"/>
          <c:y val="5.1612903225806452E-2"/>
          <c:w val="0.94465408805031448"/>
          <c:h val="0.80566353399373469"/>
        </c:manualLayout>
      </c:layout>
      <c:bar3DChart>
        <c:barDir val="col"/>
        <c:grouping val="stacked"/>
        <c:varyColors val="0"/>
        <c:ser>
          <c:idx val="0"/>
          <c:order val="0"/>
          <c:spPr>
            <a:solidFill>
              <a:srgbClr val="5B9BD5">
                <a:lumMod val="75000"/>
              </a:srgbClr>
            </a:solidFill>
            <a:ln>
              <a:solidFill>
                <a:schemeClr val="accent6">
                  <a:lumMod val="60000"/>
                  <a:lumOff val="40000"/>
                </a:schemeClr>
              </a:solidFill>
            </a:ln>
            <a:effectLst/>
            <a:sp3d>
              <a:contourClr>
                <a:schemeClr val="accent6">
                  <a:lumMod val="60000"/>
                  <a:lumOff val="40000"/>
                </a:schemeClr>
              </a:contourClr>
            </a:sp3d>
          </c:spPr>
          <c:invertIfNegative val="0"/>
          <c:dLbls>
            <c:dLbl>
              <c:idx val="0"/>
              <c:layout>
                <c:manualLayout>
                  <c:x val="1.2578616352201259E-2"/>
                  <c:y val="-0.3784946236559139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B21-4267-ACD4-988F3F450432}"/>
                </c:ext>
              </c:extLst>
            </c:dLbl>
            <c:dLbl>
              <c:idx val="1"/>
              <c:layout>
                <c:manualLayout>
                  <c:x val="1.509433962264151E-2"/>
                  <c:y val="-0.4086021505376344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B21-4267-ACD4-988F3F450432}"/>
                </c:ext>
              </c:extLst>
            </c:dLbl>
            <c:dLbl>
              <c:idx val="2"/>
              <c:layout>
                <c:manualLayout>
                  <c:x val="7.5471698113207548E-3"/>
                  <c:y val="-0.2924731182795699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B21-4267-ACD4-988F3F450432}"/>
                </c:ext>
              </c:extLst>
            </c:dLbl>
            <c:dLbl>
              <c:idx val="3"/>
              <c:layout>
                <c:manualLayout>
                  <c:x val="1.5094339622641418E-2"/>
                  <c:y val="-0.1118279569892472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B21-4267-ACD4-988F3F450432}"/>
                </c:ext>
              </c:extLst>
            </c:dLbl>
            <c:spPr>
              <a:noFill/>
              <a:ln w="25400">
                <a:noFill/>
              </a:ln>
            </c:spPr>
            <c:txPr>
              <a:bodyPr rot="0" spcFirstLastPara="1" vertOverflow="ellipsis" vert="horz" wrap="square" lIns="38100" tIns="19050" rIns="38100" bIns="19050" anchor="ctr" anchorCtr="0">
                <a:spAutoFit/>
              </a:bodyPr>
              <a:lstStyle/>
              <a:p>
                <a:pPr algn="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В1!$A$4:$A$7</c:f>
              <c:strCache>
                <c:ptCount val="4"/>
                <c:pt idx="0">
                  <c:v>Позитивно</c:v>
                </c:pt>
                <c:pt idx="1">
                  <c:v>Негативно</c:v>
                </c:pt>
                <c:pt idx="2">
                  <c:v>Не змінюється</c:v>
                </c:pt>
                <c:pt idx="3">
                  <c:v>Не можу відповісти</c:v>
                </c:pt>
              </c:strCache>
            </c:strRef>
          </c:cat>
          <c:val>
            <c:numRef>
              <c:f>В1!$B$4:$B$7</c:f>
              <c:numCache>
                <c:formatCode>#\ ##0.0%</c:formatCode>
                <c:ptCount val="4"/>
                <c:pt idx="0">
                  <c:v>0.34615384615384615</c:v>
                </c:pt>
                <c:pt idx="1">
                  <c:v>0.37820512820512819</c:v>
                </c:pt>
                <c:pt idx="2">
                  <c:v>0.23076923076923075</c:v>
                </c:pt>
                <c:pt idx="3">
                  <c:v>4.4871794871794872E-2</c:v>
                </c:pt>
              </c:numCache>
            </c:numRef>
          </c:val>
          <c:extLst xmlns:c16r2="http://schemas.microsoft.com/office/drawing/2015/06/chart">
            <c:ext xmlns:c16="http://schemas.microsoft.com/office/drawing/2014/chart" uri="{C3380CC4-5D6E-409C-BE32-E72D297353CC}">
              <c16:uniqueId val="{00000004-CB21-4267-ACD4-988F3F450432}"/>
            </c:ext>
          </c:extLst>
        </c:ser>
        <c:dLbls>
          <c:showLegendKey val="0"/>
          <c:showVal val="0"/>
          <c:showCatName val="0"/>
          <c:showSerName val="0"/>
          <c:showPercent val="0"/>
          <c:showBubbleSize val="0"/>
        </c:dLbls>
        <c:gapWidth val="150"/>
        <c:shape val="cylinder"/>
        <c:axId val="238381696"/>
        <c:axId val="238383488"/>
        <c:axId val="0"/>
      </c:bar3DChart>
      <c:catAx>
        <c:axId val="238381696"/>
        <c:scaling>
          <c:orientation val="minMax"/>
        </c:scaling>
        <c:delete val="0"/>
        <c:axPos val="b"/>
        <c:numFmt formatCode="General" sourceLinked="1"/>
        <c:majorTickMark val="none"/>
        <c:minorTickMark val="none"/>
        <c:tickLblPos val="nextTo"/>
        <c:spPr>
          <a:ln w="6350">
            <a:noFill/>
          </a:ln>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ru-RU"/>
          </a:p>
        </c:txPr>
        <c:crossAx val="238383488"/>
        <c:crosses val="autoZero"/>
        <c:auto val="1"/>
        <c:lblAlgn val="ctr"/>
        <c:lblOffset val="100"/>
        <c:noMultiLvlLbl val="0"/>
      </c:catAx>
      <c:valAx>
        <c:axId val="238383488"/>
        <c:scaling>
          <c:orientation val="minMax"/>
        </c:scaling>
        <c:delete val="1"/>
        <c:axPos val="l"/>
        <c:majorGridlines>
          <c:spPr>
            <a:ln w="9525" cap="flat" cmpd="sng" algn="ctr">
              <a:noFill/>
              <a:round/>
            </a:ln>
            <a:effectLst/>
          </c:spPr>
        </c:majorGridlines>
        <c:numFmt formatCode="#\ ##0.0%" sourceLinked="1"/>
        <c:majorTickMark val="out"/>
        <c:minorTickMark val="none"/>
        <c:tickLblPos val="nextTo"/>
        <c:crossAx val="238381696"/>
        <c:crosses val="autoZero"/>
        <c:crossBetween val="between"/>
      </c:valAx>
      <c:spPr>
        <a:noFill/>
        <a:ln w="25400">
          <a:noFill/>
        </a:ln>
      </c:spPr>
    </c:plotArea>
    <c:plotVisOnly val="1"/>
    <c:dispBlanksAs val="gap"/>
    <c:showDLblsOverMax val="0"/>
  </c:chart>
  <c:spPr>
    <a:noFill/>
    <a:ln w="9525" cap="flat" cmpd="sng" algn="ctr">
      <a:solidFill>
        <a:schemeClr val="accent6">
          <a:lumMod val="60000"/>
          <a:lumOff val="40000"/>
          <a:alpha val="0"/>
        </a:schemeClr>
      </a:solidFill>
      <a:round/>
    </a:ln>
    <a:effectLst/>
  </c:spPr>
  <c:txPr>
    <a:bodyPr/>
    <a:lstStyle/>
    <a:p>
      <a:pPr>
        <a:defRPr/>
      </a:pPr>
      <a:endParaRPr lang="ru-RU"/>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В5!$B$2</c:f>
              <c:strCache>
                <c:ptCount val="1"/>
                <c:pt idx="0">
                  <c:v>Зовсім не довіряю</c:v>
                </c:pt>
              </c:strCache>
            </c:strRef>
          </c:tx>
          <c:spPr>
            <a:solidFill>
              <a:srgbClr val="CA4B3E"/>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В5!$A$3:$A$9</c:f>
              <c:strCache>
                <c:ptCount val="7"/>
                <c:pt idx="0">
                  <c:v>Засоби масової інформації України</c:v>
                </c:pt>
                <c:pt idx="1">
                  <c:v>Профспілки</c:v>
                </c:pt>
                <c:pt idx="2">
                  <c:v>Політичні партії</c:v>
                </c:pt>
                <c:pt idx="3">
                  <c:v>Церква</c:v>
                </c:pt>
                <c:pt idx="4">
                  <c:v>Громадські організації</c:v>
                </c:pt>
                <c:pt idx="5">
                  <c:v>Волонтерські організації</c:v>
                </c:pt>
                <c:pt idx="6">
                  <c:v>Закордонні засоби масової інформації</c:v>
                </c:pt>
              </c:strCache>
            </c:strRef>
          </c:cat>
          <c:val>
            <c:numRef>
              <c:f>В5!$B$3:$B$9</c:f>
              <c:numCache>
                <c:formatCode>#\ ##0.0%</c:formatCode>
                <c:ptCount val="7"/>
                <c:pt idx="0">
                  <c:v>0.34615384615384615</c:v>
                </c:pt>
                <c:pt idx="1">
                  <c:v>0.30769230769230771</c:v>
                </c:pt>
                <c:pt idx="2">
                  <c:v>0.38461538461538458</c:v>
                </c:pt>
                <c:pt idx="3">
                  <c:v>0.22435897435897434</c:v>
                </c:pt>
                <c:pt idx="4">
                  <c:v>0.20512820512820515</c:v>
                </c:pt>
                <c:pt idx="5">
                  <c:v>0.13461538461538461</c:v>
                </c:pt>
                <c:pt idx="6">
                  <c:v>0.17948717948717949</c:v>
                </c:pt>
              </c:numCache>
            </c:numRef>
          </c:val>
          <c:extLst xmlns:c16r2="http://schemas.microsoft.com/office/drawing/2015/06/chart">
            <c:ext xmlns:c16="http://schemas.microsoft.com/office/drawing/2014/chart" uri="{C3380CC4-5D6E-409C-BE32-E72D297353CC}">
              <c16:uniqueId val="{00000000-D3A2-4631-82B6-2B53C3CDBF8A}"/>
            </c:ext>
          </c:extLst>
        </c:ser>
        <c:ser>
          <c:idx val="1"/>
          <c:order val="1"/>
          <c:tx>
            <c:strRef>
              <c:f>В5!$C$2</c:f>
              <c:strCache>
                <c:ptCount val="1"/>
                <c:pt idx="0">
                  <c:v>Скоріше не довіряю</c:v>
                </c:pt>
              </c:strCache>
            </c:strRef>
          </c:tx>
          <c:spPr>
            <a:solidFill>
              <a:srgbClr val="FFC00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В5!$A$3:$A$9</c:f>
              <c:strCache>
                <c:ptCount val="7"/>
                <c:pt idx="0">
                  <c:v>Засоби масової інформації України</c:v>
                </c:pt>
                <c:pt idx="1">
                  <c:v>Профспілки</c:v>
                </c:pt>
                <c:pt idx="2">
                  <c:v>Політичні партії</c:v>
                </c:pt>
                <c:pt idx="3">
                  <c:v>Церква</c:v>
                </c:pt>
                <c:pt idx="4">
                  <c:v>Громадські організації</c:v>
                </c:pt>
                <c:pt idx="5">
                  <c:v>Волонтерські організації</c:v>
                </c:pt>
                <c:pt idx="6">
                  <c:v>Закордонні засоби масової інформації</c:v>
                </c:pt>
              </c:strCache>
            </c:strRef>
          </c:cat>
          <c:val>
            <c:numRef>
              <c:f>В5!$C$3:$C$9</c:f>
              <c:numCache>
                <c:formatCode>#\ ##0.0%</c:formatCode>
                <c:ptCount val="7"/>
                <c:pt idx="0">
                  <c:v>0.26282051282051283</c:v>
                </c:pt>
                <c:pt idx="1">
                  <c:v>0.26282051282051283</c:v>
                </c:pt>
                <c:pt idx="2">
                  <c:v>0.34615384615384615</c:v>
                </c:pt>
                <c:pt idx="3">
                  <c:v>0.24358974358974358</c:v>
                </c:pt>
                <c:pt idx="4">
                  <c:v>0.17307692307692307</c:v>
                </c:pt>
                <c:pt idx="5">
                  <c:v>9.6153846153846145E-2</c:v>
                </c:pt>
                <c:pt idx="6">
                  <c:v>0.19230769230769229</c:v>
                </c:pt>
              </c:numCache>
            </c:numRef>
          </c:val>
          <c:extLst xmlns:c16r2="http://schemas.microsoft.com/office/drawing/2015/06/chart">
            <c:ext xmlns:c16="http://schemas.microsoft.com/office/drawing/2014/chart" uri="{C3380CC4-5D6E-409C-BE32-E72D297353CC}">
              <c16:uniqueId val="{00000001-D3A2-4631-82B6-2B53C3CDBF8A}"/>
            </c:ext>
          </c:extLst>
        </c:ser>
        <c:ser>
          <c:idx val="2"/>
          <c:order val="2"/>
          <c:tx>
            <c:strRef>
              <c:f>В5!$D$2</c:f>
              <c:strCache>
                <c:ptCount val="1"/>
                <c:pt idx="0">
                  <c:v>Скоріше довіряю</c:v>
                </c:pt>
              </c:strCache>
            </c:strRef>
          </c:tx>
          <c:spPr>
            <a:solidFill>
              <a:srgbClr val="92D05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В5!$A$3:$A$9</c:f>
              <c:strCache>
                <c:ptCount val="7"/>
                <c:pt idx="0">
                  <c:v>Засоби масової інформації України</c:v>
                </c:pt>
                <c:pt idx="1">
                  <c:v>Профспілки</c:v>
                </c:pt>
                <c:pt idx="2">
                  <c:v>Політичні партії</c:v>
                </c:pt>
                <c:pt idx="3">
                  <c:v>Церква</c:v>
                </c:pt>
                <c:pt idx="4">
                  <c:v>Громадські організації</c:v>
                </c:pt>
                <c:pt idx="5">
                  <c:v>Волонтерські організації</c:v>
                </c:pt>
                <c:pt idx="6">
                  <c:v>Закордонні засоби масової інформації</c:v>
                </c:pt>
              </c:strCache>
            </c:strRef>
          </c:cat>
          <c:val>
            <c:numRef>
              <c:f>В5!$D$3:$D$9</c:f>
              <c:numCache>
                <c:formatCode>#\ ##0.0%</c:formatCode>
                <c:ptCount val="7"/>
                <c:pt idx="0">
                  <c:v>0.27564102564102566</c:v>
                </c:pt>
                <c:pt idx="1">
                  <c:v>0.12179487179487179</c:v>
                </c:pt>
                <c:pt idx="2">
                  <c:v>0.15384615384615385</c:v>
                </c:pt>
                <c:pt idx="3">
                  <c:v>0.25641025641025644</c:v>
                </c:pt>
                <c:pt idx="4">
                  <c:v>0.35897435897435898</c:v>
                </c:pt>
                <c:pt idx="5">
                  <c:v>0.30128205128205127</c:v>
                </c:pt>
                <c:pt idx="6">
                  <c:v>0.2371794871794872</c:v>
                </c:pt>
              </c:numCache>
            </c:numRef>
          </c:val>
          <c:extLst xmlns:c16r2="http://schemas.microsoft.com/office/drawing/2015/06/chart">
            <c:ext xmlns:c16="http://schemas.microsoft.com/office/drawing/2014/chart" uri="{C3380CC4-5D6E-409C-BE32-E72D297353CC}">
              <c16:uniqueId val="{00000002-D3A2-4631-82B6-2B53C3CDBF8A}"/>
            </c:ext>
          </c:extLst>
        </c:ser>
        <c:ser>
          <c:idx val="3"/>
          <c:order val="3"/>
          <c:tx>
            <c:strRef>
              <c:f>В5!$E$2</c:f>
              <c:strCache>
                <c:ptCount val="1"/>
                <c:pt idx="0">
                  <c:v>Повністю довіряю</c:v>
                </c:pt>
              </c:strCache>
            </c:strRef>
          </c:tx>
          <c:spPr>
            <a:solidFill>
              <a:schemeClr val="accent5">
                <a:lumMod val="75000"/>
              </a:schemeClr>
            </a:solidFill>
            <a:ln>
              <a:no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В5!$A$3:$A$9</c:f>
              <c:strCache>
                <c:ptCount val="7"/>
                <c:pt idx="0">
                  <c:v>Засоби масової інформації України</c:v>
                </c:pt>
                <c:pt idx="1">
                  <c:v>Профспілки</c:v>
                </c:pt>
                <c:pt idx="2">
                  <c:v>Політичні партії</c:v>
                </c:pt>
                <c:pt idx="3">
                  <c:v>Церква</c:v>
                </c:pt>
                <c:pt idx="4">
                  <c:v>Громадські організації</c:v>
                </c:pt>
                <c:pt idx="5">
                  <c:v>Волонтерські організації</c:v>
                </c:pt>
                <c:pt idx="6">
                  <c:v>Закордонні засоби масової інформації</c:v>
                </c:pt>
              </c:strCache>
            </c:strRef>
          </c:cat>
          <c:val>
            <c:numRef>
              <c:f>В5!$E$3:$E$9</c:f>
              <c:numCache>
                <c:formatCode>#\ ##0.0%</c:formatCode>
                <c:ptCount val="7"/>
                <c:pt idx="0">
                  <c:v>5.1282051282051287E-2</c:v>
                </c:pt>
                <c:pt idx="1">
                  <c:v>5.7692307692307689E-2</c:v>
                </c:pt>
                <c:pt idx="2">
                  <c:v>1.9230769230769232E-2</c:v>
                </c:pt>
                <c:pt idx="3">
                  <c:v>0.19871794871794873</c:v>
                </c:pt>
                <c:pt idx="4">
                  <c:v>0.16666666666666669</c:v>
                </c:pt>
                <c:pt idx="5">
                  <c:v>0.39743589743589747</c:v>
                </c:pt>
                <c:pt idx="6">
                  <c:v>0.16666666666666669</c:v>
                </c:pt>
              </c:numCache>
            </c:numRef>
          </c:val>
          <c:extLst xmlns:c16r2="http://schemas.microsoft.com/office/drawing/2015/06/chart">
            <c:ext xmlns:c16="http://schemas.microsoft.com/office/drawing/2014/chart" uri="{C3380CC4-5D6E-409C-BE32-E72D297353CC}">
              <c16:uniqueId val="{00000003-D3A2-4631-82B6-2B53C3CDBF8A}"/>
            </c:ext>
          </c:extLst>
        </c:ser>
        <c:ser>
          <c:idx val="4"/>
          <c:order val="4"/>
          <c:tx>
            <c:strRef>
              <c:f>В5!$F$2</c:f>
              <c:strCache>
                <c:ptCount val="1"/>
                <c:pt idx="0">
                  <c:v>Важко  відповісти</c:v>
                </c:pt>
              </c:strCache>
            </c:strRef>
          </c:tx>
          <c:spPr>
            <a:solidFill>
              <a:schemeClr val="bg1">
                <a:lumMod val="65000"/>
              </a:schemeClr>
            </a:solidFill>
            <a:ln>
              <a:no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В5!$A$3:$A$9</c:f>
              <c:strCache>
                <c:ptCount val="7"/>
                <c:pt idx="0">
                  <c:v>Засоби масової інформації України</c:v>
                </c:pt>
                <c:pt idx="1">
                  <c:v>Профспілки</c:v>
                </c:pt>
                <c:pt idx="2">
                  <c:v>Політичні партії</c:v>
                </c:pt>
                <c:pt idx="3">
                  <c:v>Церква</c:v>
                </c:pt>
                <c:pt idx="4">
                  <c:v>Громадські організації</c:v>
                </c:pt>
                <c:pt idx="5">
                  <c:v>Волонтерські організації</c:v>
                </c:pt>
                <c:pt idx="6">
                  <c:v>Закордонні засоби масової інформації</c:v>
                </c:pt>
              </c:strCache>
            </c:strRef>
          </c:cat>
          <c:val>
            <c:numRef>
              <c:f>В5!$F$3:$F$9</c:f>
              <c:numCache>
                <c:formatCode>#\ ##0.0%</c:formatCode>
                <c:ptCount val="7"/>
                <c:pt idx="0">
                  <c:v>6.4102564102564111E-2</c:v>
                </c:pt>
                <c:pt idx="1">
                  <c:v>0.25</c:v>
                </c:pt>
                <c:pt idx="2">
                  <c:v>9.6153846153846145E-2</c:v>
                </c:pt>
                <c:pt idx="3">
                  <c:v>7.6923076923076927E-2</c:v>
                </c:pt>
                <c:pt idx="4">
                  <c:v>9.6153846153846145E-2</c:v>
                </c:pt>
                <c:pt idx="5">
                  <c:v>7.0512820512820512E-2</c:v>
                </c:pt>
                <c:pt idx="6">
                  <c:v>0.22435897435897434</c:v>
                </c:pt>
              </c:numCache>
            </c:numRef>
          </c:val>
          <c:extLst xmlns:c16r2="http://schemas.microsoft.com/office/drawing/2015/06/chart">
            <c:ext xmlns:c16="http://schemas.microsoft.com/office/drawing/2014/chart" uri="{C3380CC4-5D6E-409C-BE32-E72D297353CC}">
              <c16:uniqueId val="{00000004-D3A2-4631-82B6-2B53C3CDBF8A}"/>
            </c:ext>
          </c:extLst>
        </c:ser>
        <c:dLbls>
          <c:showLegendKey val="0"/>
          <c:showVal val="0"/>
          <c:showCatName val="0"/>
          <c:showSerName val="0"/>
          <c:showPercent val="0"/>
          <c:showBubbleSize val="0"/>
        </c:dLbls>
        <c:gapWidth val="75"/>
        <c:overlap val="100"/>
        <c:axId val="248744576"/>
        <c:axId val="248758656"/>
      </c:barChart>
      <c:catAx>
        <c:axId val="248744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crossAx val="248758656"/>
        <c:crosses val="autoZero"/>
        <c:auto val="1"/>
        <c:lblAlgn val="ctr"/>
        <c:lblOffset val="100"/>
        <c:noMultiLvlLbl val="0"/>
      </c:catAx>
      <c:valAx>
        <c:axId val="248758656"/>
        <c:scaling>
          <c:orientation val="minMax"/>
        </c:scaling>
        <c:delete val="1"/>
        <c:axPos val="b"/>
        <c:numFmt formatCode="#\ ##0.0%" sourceLinked="1"/>
        <c:majorTickMark val="out"/>
        <c:minorTickMark val="none"/>
        <c:tickLblPos val="nextTo"/>
        <c:crossAx val="248744576"/>
        <c:crosses val="autoZero"/>
        <c:crossBetween val="between"/>
      </c:valAx>
      <c:spPr>
        <a:noFill/>
        <a:ln w="25400">
          <a:noFill/>
        </a:ln>
      </c:spPr>
    </c:plotArea>
    <c:legend>
      <c:legendPos val="b"/>
      <c:layout/>
      <c:overlay val="0"/>
      <c:spPr>
        <a:noFill/>
        <a:ln w="25400">
          <a:noFill/>
        </a:ln>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legend>
    <c:plotVisOnly val="1"/>
    <c:dispBlanksAs val="gap"/>
    <c:showDLblsOverMax val="0"/>
  </c:chart>
  <c:spPr>
    <a:noFill/>
    <a:ln w="6350">
      <a:noFill/>
    </a:ln>
  </c:spPr>
  <c:txPr>
    <a:bodyPr/>
    <a:lstStyle/>
    <a:p>
      <a:pPr>
        <a:defRPr/>
      </a:pPr>
      <a:endParaRPr lang="ru-RU"/>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В6!$B$2</c:f>
              <c:strCache>
                <c:ptCount val="1"/>
                <c:pt idx="0">
                  <c:v>Зовсім не довіряю</c:v>
                </c:pt>
              </c:strCache>
            </c:strRef>
          </c:tx>
          <c:spPr>
            <a:solidFill>
              <a:srgbClr val="4472C4"/>
            </a:solidFill>
            <a:ln w="25400">
              <a:noFill/>
            </a:ln>
          </c:spPr>
          <c:invertIfNegative val="0"/>
          <c:dLbls>
            <c:dLbl>
              <c:idx val="5"/>
              <c:layout>
                <c:manualLayout>
                  <c:x val="-4.750593231888426E-3"/>
                  <c:y val="-9.2272152718404828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1C8-4209-8640-2C1CB8A9C4A1}"/>
                </c:ext>
              </c:extLst>
            </c:dLbl>
            <c:spPr>
              <a:noFill/>
              <a:ln w="25400">
                <a:noFill/>
              </a:ln>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В6!$A$3:$A$10</c:f>
              <c:strCache>
                <c:ptCount val="8"/>
                <c:pt idx="0">
                  <c:v>Дмитро Нальотов </c:v>
                </c:pt>
                <c:pt idx="1">
                  <c:v>Андрій Боблях </c:v>
                </c:pt>
                <c:pt idx="2">
                  <c:v>Олег Кулініч </c:v>
                </c:pt>
                <c:pt idx="3">
                  <c:v>Анастасія Ляшенко </c:v>
                </c:pt>
                <c:pt idx="4">
                  <c:v>Олексій Мовчан </c:v>
                </c:pt>
                <c:pt idx="5">
                  <c:v>Юрій Шаповалов </c:v>
                </c:pt>
                <c:pt idx="6">
                  <c:v>Максим Березін </c:v>
                </c:pt>
                <c:pt idx="7">
                  <c:v>Костянтин Касай </c:v>
                </c:pt>
              </c:strCache>
            </c:strRef>
          </c:cat>
          <c:val>
            <c:numRef>
              <c:f>В6!$B$3:$B$10</c:f>
              <c:numCache>
                <c:formatCode>0.0%</c:formatCode>
                <c:ptCount val="8"/>
                <c:pt idx="0">
                  <c:v>5.1282051282051287E-2</c:v>
                </c:pt>
                <c:pt idx="1">
                  <c:v>3.2051282051282055E-2</c:v>
                </c:pt>
                <c:pt idx="2">
                  <c:v>5.7692307692307689E-2</c:v>
                </c:pt>
                <c:pt idx="3">
                  <c:v>4.5641025641025602E-2</c:v>
                </c:pt>
                <c:pt idx="4">
                  <c:v>2.5641025641025644E-2</c:v>
                </c:pt>
                <c:pt idx="5">
                  <c:v>3.8461538461538464E-2</c:v>
                </c:pt>
                <c:pt idx="6">
                  <c:v>2.5641025641025644E-2</c:v>
                </c:pt>
                <c:pt idx="7">
                  <c:v>3.2051282051282055E-2</c:v>
                </c:pt>
              </c:numCache>
            </c:numRef>
          </c:val>
          <c:extLst xmlns:c16r2="http://schemas.microsoft.com/office/drawing/2015/06/chart">
            <c:ext xmlns:c16="http://schemas.microsoft.com/office/drawing/2014/chart" uri="{C3380CC4-5D6E-409C-BE32-E72D297353CC}">
              <c16:uniqueId val="{00000001-81C8-4209-8640-2C1CB8A9C4A1}"/>
            </c:ext>
          </c:extLst>
        </c:ser>
        <c:ser>
          <c:idx val="1"/>
          <c:order val="1"/>
          <c:tx>
            <c:strRef>
              <c:f>В6!$C$2</c:f>
              <c:strCache>
                <c:ptCount val="1"/>
                <c:pt idx="0">
                  <c:v>Скоріше не довіряю</c:v>
                </c:pt>
              </c:strCache>
            </c:strRef>
          </c:tx>
          <c:spPr>
            <a:solidFill>
              <a:srgbClr val="ED7D31"/>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В6!$A$3:$A$10</c:f>
              <c:strCache>
                <c:ptCount val="8"/>
                <c:pt idx="0">
                  <c:v>Дмитро Нальотов </c:v>
                </c:pt>
                <c:pt idx="1">
                  <c:v>Андрій Боблях </c:v>
                </c:pt>
                <c:pt idx="2">
                  <c:v>Олег Кулініч </c:v>
                </c:pt>
                <c:pt idx="3">
                  <c:v>Анастасія Ляшенко </c:v>
                </c:pt>
                <c:pt idx="4">
                  <c:v>Олексій Мовчан </c:v>
                </c:pt>
                <c:pt idx="5">
                  <c:v>Юрій Шаповалов </c:v>
                </c:pt>
                <c:pt idx="6">
                  <c:v>Максим Березін </c:v>
                </c:pt>
                <c:pt idx="7">
                  <c:v>Костянтин Касай </c:v>
                </c:pt>
              </c:strCache>
            </c:strRef>
          </c:cat>
          <c:val>
            <c:numRef>
              <c:f>В6!$C$3:$C$10</c:f>
              <c:numCache>
                <c:formatCode>0.0%</c:formatCode>
                <c:ptCount val="8"/>
                <c:pt idx="0">
                  <c:v>6.4102564102564111E-2</c:v>
                </c:pt>
                <c:pt idx="1">
                  <c:v>3.8461538461538464E-2</c:v>
                </c:pt>
                <c:pt idx="2">
                  <c:v>0.11538461538461538</c:v>
                </c:pt>
                <c:pt idx="3">
                  <c:v>8.6923076923076895E-2</c:v>
                </c:pt>
                <c:pt idx="4">
                  <c:v>6.4102564102564111E-2</c:v>
                </c:pt>
                <c:pt idx="5">
                  <c:v>3.2051282051282055E-2</c:v>
                </c:pt>
                <c:pt idx="6">
                  <c:v>2.5641025641025644E-2</c:v>
                </c:pt>
                <c:pt idx="7">
                  <c:v>3.8461538461538464E-2</c:v>
                </c:pt>
              </c:numCache>
            </c:numRef>
          </c:val>
          <c:extLst xmlns:c16r2="http://schemas.microsoft.com/office/drawing/2015/06/chart">
            <c:ext xmlns:c16="http://schemas.microsoft.com/office/drawing/2014/chart" uri="{C3380CC4-5D6E-409C-BE32-E72D297353CC}">
              <c16:uniqueId val="{00000002-81C8-4209-8640-2C1CB8A9C4A1}"/>
            </c:ext>
          </c:extLst>
        </c:ser>
        <c:ser>
          <c:idx val="2"/>
          <c:order val="2"/>
          <c:tx>
            <c:strRef>
              <c:f>В6!$D$2</c:f>
              <c:strCache>
                <c:ptCount val="1"/>
                <c:pt idx="0">
                  <c:v>Скоріше довіряю</c:v>
                </c:pt>
              </c:strCache>
            </c:strRef>
          </c:tx>
          <c:spPr>
            <a:solidFill>
              <a:srgbClr val="A5A5A5"/>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В6!$A$3:$A$10</c:f>
              <c:strCache>
                <c:ptCount val="8"/>
                <c:pt idx="0">
                  <c:v>Дмитро Нальотов </c:v>
                </c:pt>
                <c:pt idx="1">
                  <c:v>Андрій Боблях </c:v>
                </c:pt>
                <c:pt idx="2">
                  <c:v>Олег Кулініч </c:v>
                </c:pt>
                <c:pt idx="3">
                  <c:v>Анастасія Ляшенко </c:v>
                </c:pt>
                <c:pt idx="4">
                  <c:v>Олексій Мовчан </c:v>
                </c:pt>
                <c:pt idx="5">
                  <c:v>Юрій Шаповалов </c:v>
                </c:pt>
                <c:pt idx="6">
                  <c:v>Максим Березін </c:v>
                </c:pt>
                <c:pt idx="7">
                  <c:v>Костянтин Касай </c:v>
                </c:pt>
              </c:strCache>
            </c:strRef>
          </c:cat>
          <c:val>
            <c:numRef>
              <c:f>В6!$D$3:$D$10</c:f>
              <c:numCache>
                <c:formatCode>0.0%</c:formatCode>
                <c:ptCount val="8"/>
                <c:pt idx="0">
                  <c:v>3.2051282051282055E-2</c:v>
                </c:pt>
                <c:pt idx="1">
                  <c:v>0.10256410256410257</c:v>
                </c:pt>
                <c:pt idx="2">
                  <c:v>6.4102564102564111E-2</c:v>
                </c:pt>
                <c:pt idx="3">
                  <c:v>9.0512820512820502E-2</c:v>
                </c:pt>
                <c:pt idx="4">
                  <c:v>6.4102564102564109E-3</c:v>
                </c:pt>
                <c:pt idx="5">
                  <c:v>3.2051282051282055E-2</c:v>
                </c:pt>
                <c:pt idx="6">
                  <c:v>0</c:v>
                </c:pt>
                <c:pt idx="7">
                  <c:v>6.4102564102564109E-3</c:v>
                </c:pt>
              </c:numCache>
            </c:numRef>
          </c:val>
          <c:extLst xmlns:c16r2="http://schemas.microsoft.com/office/drawing/2015/06/chart">
            <c:ext xmlns:c16="http://schemas.microsoft.com/office/drawing/2014/chart" uri="{C3380CC4-5D6E-409C-BE32-E72D297353CC}">
              <c16:uniqueId val="{00000003-81C8-4209-8640-2C1CB8A9C4A1}"/>
            </c:ext>
          </c:extLst>
        </c:ser>
        <c:ser>
          <c:idx val="3"/>
          <c:order val="3"/>
          <c:tx>
            <c:strRef>
              <c:f>В6!$E$2</c:f>
              <c:strCache>
                <c:ptCount val="1"/>
                <c:pt idx="0">
                  <c:v>Повністю довіряю</c:v>
                </c:pt>
              </c:strCache>
            </c:strRef>
          </c:tx>
          <c:spPr>
            <a:solidFill>
              <a:srgbClr val="FFC000"/>
            </a:solidFill>
            <a:ln w="25400">
              <a:noFill/>
            </a:ln>
          </c:spPr>
          <c:invertIfNegative val="0"/>
          <c:dLbls>
            <c:spPr>
              <a:noFill/>
              <a:ln w="25400">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В6!$A$3:$A$10</c:f>
              <c:strCache>
                <c:ptCount val="8"/>
                <c:pt idx="0">
                  <c:v>Дмитро Нальотов </c:v>
                </c:pt>
                <c:pt idx="1">
                  <c:v>Андрій Боблях </c:v>
                </c:pt>
                <c:pt idx="2">
                  <c:v>Олег Кулініч </c:v>
                </c:pt>
                <c:pt idx="3">
                  <c:v>Анастасія Ляшенко </c:v>
                </c:pt>
                <c:pt idx="4">
                  <c:v>Олексій Мовчан </c:v>
                </c:pt>
                <c:pt idx="5">
                  <c:v>Юрій Шаповалов </c:v>
                </c:pt>
                <c:pt idx="6">
                  <c:v>Максим Березін </c:v>
                </c:pt>
                <c:pt idx="7">
                  <c:v>Костянтин Касай </c:v>
                </c:pt>
              </c:strCache>
            </c:strRef>
          </c:cat>
          <c:val>
            <c:numRef>
              <c:f>В6!$E$3:$E$10</c:f>
              <c:numCache>
                <c:formatCode>0.0%</c:formatCode>
                <c:ptCount val="8"/>
                <c:pt idx="0">
                  <c:v>0</c:v>
                </c:pt>
                <c:pt idx="1">
                  <c:v>0.15384615384615385</c:v>
                </c:pt>
                <c:pt idx="2">
                  <c:v>2.5641025641025644E-2</c:v>
                </c:pt>
                <c:pt idx="3">
                  <c:v>4.6410256410256402E-2</c:v>
                </c:pt>
                <c:pt idx="4">
                  <c:v>1.9230769230769232E-2</c:v>
                </c:pt>
                <c:pt idx="5">
                  <c:v>1.9230769230769232E-2</c:v>
                </c:pt>
                <c:pt idx="6">
                  <c:v>1.2820512820512822E-2</c:v>
                </c:pt>
                <c:pt idx="7">
                  <c:v>0</c:v>
                </c:pt>
              </c:numCache>
            </c:numRef>
          </c:val>
          <c:extLst xmlns:c16r2="http://schemas.microsoft.com/office/drawing/2015/06/chart">
            <c:ext xmlns:c16="http://schemas.microsoft.com/office/drawing/2014/chart" uri="{C3380CC4-5D6E-409C-BE32-E72D297353CC}">
              <c16:uniqueId val="{00000004-81C8-4209-8640-2C1CB8A9C4A1}"/>
            </c:ext>
          </c:extLst>
        </c:ser>
        <c:ser>
          <c:idx val="4"/>
          <c:order val="4"/>
          <c:tx>
            <c:strRef>
              <c:f>В6!$F$2</c:f>
              <c:strCache>
                <c:ptCount val="1"/>
                <c:pt idx="0">
                  <c:v>Важко  відповісти</c:v>
                </c:pt>
              </c:strCache>
            </c:strRef>
          </c:tx>
          <c:spPr>
            <a:solidFill>
              <a:srgbClr val="5B9BD5"/>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В6!$A$3:$A$10</c:f>
              <c:strCache>
                <c:ptCount val="8"/>
                <c:pt idx="0">
                  <c:v>Дмитро Нальотов </c:v>
                </c:pt>
                <c:pt idx="1">
                  <c:v>Андрій Боблях </c:v>
                </c:pt>
                <c:pt idx="2">
                  <c:v>Олег Кулініч </c:v>
                </c:pt>
                <c:pt idx="3">
                  <c:v>Анастасія Ляшенко </c:v>
                </c:pt>
                <c:pt idx="4">
                  <c:v>Олексій Мовчан </c:v>
                </c:pt>
                <c:pt idx="5">
                  <c:v>Юрій Шаповалов </c:v>
                </c:pt>
                <c:pt idx="6">
                  <c:v>Максим Березін </c:v>
                </c:pt>
                <c:pt idx="7">
                  <c:v>Костянтин Касай </c:v>
                </c:pt>
              </c:strCache>
            </c:strRef>
          </c:cat>
          <c:val>
            <c:numRef>
              <c:f>В6!$F$3:$F$10</c:f>
              <c:numCache>
                <c:formatCode>0.0%</c:formatCode>
                <c:ptCount val="8"/>
                <c:pt idx="0">
                  <c:v>0.12179487179487179</c:v>
                </c:pt>
                <c:pt idx="1">
                  <c:v>0.11538461538461538</c:v>
                </c:pt>
                <c:pt idx="2">
                  <c:v>0.21794871794871795</c:v>
                </c:pt>
                <c:pt idx="3">
                  <c:v>0.157435897435897</c:v>
                </c:pt>
                <c:pt idx="4">
                  <c:v>0.14102564102564102</c:v>
                </c:pt>
                <c:pt idx="5">
                  <c:v>0.11538461538461538</c:v>
                </c:pt>
                <c:pt idx="6">
                  <c:v>0.13461538461538461</c:v>
                </c:pt>
                <c:pt idx="7">
                  <c:v>0.12179487179487179</c:v>
                </c:pt>
              </c:numCache>
            </c:numRef>
          </c:val>
          <c:extLst xmlns:c16r2="http://schemas.microsoft.com/office/drawing/2015/06/chart">
            <c:ext xmlns:c16="http://schemas.microsoft.com/office/drawing/2014/chart" uri="{C3380CC4-5D6E-409C-BE32-E72D297353CC}">
              <c16:uniqueId val="{00000005-81C8-4209-8640-2C1CB8A9C4A1}"/>
            </c:ext>
          </c:extLst>
        </c:ser>
        <c:ser>
          <c:idx val="5"/>
          <c:order val="5"/>
          <c:tx>
            <c:strRef>
              <c:f>В6!$G$2</c:f>
              <c:strCache>
                <c:ptCount val="1"/>
                <c:pt idx="0">
                  <c:v>Не знаю такого (або такої)</c:v>
                </c:pt>
              </c:strCache>
            </c:strRef>
          </c:tx>
          <c:spPr>
            <a:solidFill>
              <a:srgbClr val="70AD47"/>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В6!$A$3:$A$10</c:f>
              <c:strCache>
                <c:ptCount val="8"/>
                <c:pt idx="0">
                  <c:v>Дмитро Нальотов </c:v>
                </c:pt>
                <c:pt idx="1">
                  <c:v>Андрій Боблях </c:v>
                </c:pt>
                <c:pt idx="2">
                  <c:v>Олег Кулініч </c:v>
                </c:pt>
                <c:pt idx="3">
                  <c:v>Анастасія Ляшенко </c:v>
                </c:pt>
                <c:pt idx="4">
                  <c:v>Олексій Мовчан </c:v>
                </c:pt>
                <c:pt idx="5">
                  <c:v>Юрій Шаповалов </c:v>
                </c:pt>
                <c:pt idx="6">
                  <c:v>Максим Березін </c:v>
                </c:pt>
                <c:pt idx="7">
                  <c:v>Костянтин Касай </c:v>
                </c:pt>
              </c:strCache>
            </c:strRef>
          </c:cat>
          <c:val>
            <c:numRef>
              <c:f>В6!$G$3:$G$10</c:f>
              <c:numCache>
                <c:formatCode>0.0%</c:formatCode>
                <c:ptCount val="8"/>
                <c:pt idx="0">
                  <c:v>0.73076923076923084</c:v>
                </c:pt>
                <c:pt idx="1">
                  <c:v>0.55769230769230771</c:v>
                </c:pt>
                <c:pt idx="2">
                  <c:v>0.51923076923076916</c:v>
                </c:pt>
                <c:pt idx="3">
                  <c:v>0.57307692307692304</c:v>
                </c:pt>
                <c:pt idx="4">
                  <c:v>0.74358974358974361</c:v>
                </c:pt>
                <c:pt idx="5">
                  <c:v>0.76282051282051289</c:v>
                </c:pt>
                <c:pt idx="6">
                  <c:v>0.80128205128205121</c:v>
                </c:pt>
                <c:pt idx="7">
                  <c:v>0.80128205128205121</c:v>
                </c:pt>
              </c:numCache>
            </c:numRef>
          </c:val>
          <c:extLst xmlns:c16r2="http://schemas.microsoft.com/office/drawing/2015/06/chart">
            <c:ext xmlns:c16="http://schemas.microsoft.com/office/drawing/2014/chart" uri="{C3380CC4-5D6E-409C-BE32-E72D297353CC}">
              <c16:uniqueId val="{00000006-81C8-4209-8640-2C1CB8A9C4A1}"/>
            </c:ext>
          </c:extLst>
        </c:ser>
        <c:dLbls>
          <c:showLegendKey val="0"/>
          <c:showVal val="0"/>
          <c:showCatName val="0"/>
          <c:showSerName val="0"/>
          <c:showPercent val="0"/>
          <c:showBubbleSize val="0"/>
        </c:dLbls>
        <c:gapWidth val="39"/>
        <c:overlap val="-58"/>
        <c:axId val="253705600"/>
        <c:axId val="253731968"/>
      </c:barChart>
      <c:catAx>
        <c:axId val="253705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ru-RU"/>
          </a:p>
        </c:txPr>
        <c:crossAx val="253731968"/>
        <c:crosses val="autoZero"/>
        <c:auto val="1"/>
        <c:lblAlgn val="ctr"/>
        <c:lblOffset val="100"/>
        <c:noMultiLvlLbl val="0"/>
      </c:catAx>
      <c:valAx>
        <c:axId val="253731968"/>
        <c:scaling>
          <c:orientation val="minMax"/>
        </c:scaling>
        <c:delete val="1"/>
        <c:axPos val="b"/>
        <c:numFmt formatCode="0.0%" sourceLinked="1"/>
        <c:majorTickMark val="out"/>
        <c:minorTickMark val="none"/>
        <c:tickLblPos val="nextTo"/>
        <c:crossAx val="253705600"/>
        <c:crosses val="autoZero"/>
        <c:crossBetween val="between"/>
      </c:valAx>
      <c:spPr>
        <a:noFill/>
        <a:ln w="25400">
          <a:noFill/>
        </a:ln>
      </c:spPr>
    </c:plotArea>
    <c:legend>
      <c:legendPos val="b"/>
      <c:layout>
        <c:manualLayout>
          <c:xMode val="edge"/>
          <c:yMode val="edge"/>
          <c:x val="2.0648375010130858E-2"/>
          <c:y val="0.94029933974516156"/>
          <c:w val="0.9"/>
          <c:h val="4.1713756368689237E-2"/>
        </c:manualLayout>
      </c:layout>
      <c:overlay val="0"/>
      <c:spPr>
        <a:noFill/>
        <a:ln w="25400">
          <a:noFill/>
        </a:ln>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6350">
      <a:noFill/>
    </a:ln>
  </c:spPr>
  <c:txPr>
    <a:bodyPr/>
    <a:lstStyle/>
    <a:p>
      <a:pPr>
        <a:defRPr/>
      </a:pPr>
      <a:endParaRPr lang="ru-RU"/>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40479871306547066"/>
          <c:y val="1.5565732004953132E-2"/>
          <c:w val="0.57068665543444619"/>
          <c:h val="0.93267098278992044"/>
        </c:manualLayout>
      </c:layout>
      <c:bar3DChart>
        <c:barDir val="bar"/>
        <c:grouping val="stacked"/>
        <c:varyColors val="0"/>
        <c:ser>
          <c:idx val="0"/>
          <c:order val="0"/>
          <c:tx>
            <c:strRef>
              <c:f>В7!$B$2</c:f>
              <c:strCache>
                <c:ptCount val="1"/>
                <c:pt idx="0">
                  <c:v>Добре</c:v>
                </c:pt>
              </c:strCache>
            </c:strRef>
          </c:tx>
          <c:spPr>
            <a:solidFill>
              <a:srgbClr val="4472C4"/>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В7!$A$3:$A$9</c:f>
              <c:strCache>
                <c:ptCount val="7"/>
                <c:pt idx="0">
                  <c:v>Депутат міської/сільської (селищної) ради
 у Вашому окрузі</c:v>
                </c:pt>
                <c:pt idx="1">
                  <c:v>Голова Вашої територіальної громади
 (міський голова, селищний, сільськи голова)</c:v>
                </c:pt>
                <c:pt idx="2">
                  <c:v>Голова Полтавської обласної ради 
Олександр Біленький</c:v>
                </c:pt>
                <c:pt idx="3">
                  <c:v>Голова Полтавської обласної
 державної адміністрації 
Олег Синєгубов</c:v>
                </c:pt>
                <c:pt idx="4">
                  <c:v>Голова Верховної Ради України
 Дмитро Разумков</c:v>
                </c:pt>
                <c:pt idx="5">
                  <c:v>Прем’єр-міністр України
 Денис Шмигаль</c:v>
                </c:pt>
                <c:pt idx="6">
                  <c:v>Президент України
 Володимир Зеленський</c:v>
                </c:pt>
              </c:strCache>
            </c:strRef>
          </c:cat>
          <c:val>
            <c:numRef>
              <c:f>В7!$B$3:$B$9</c:f>
              <c:numCache>
                <c:formatCode>#\ ##0.0%</c:formatCode>
                <c:ptCount val="7"/>
                <c:pt idx="0" formatCode="0.0%">
                  <c:v>0.122</c:v>
                </c:pt>
                <c:pt idx="1">
                  <c:v>0.13461538461538461</c:v>
                </c:pt>
                <c:pt idx="2">
                  <c:v>0.17307692307692307</c:v>
                </c:pt>
                <c:pt idx="3">
                  <c:v>0.134615384615385</c:v>
                </c:pt>
                <c:pt idx="4">
                  <c:v>0.23076923076923075</c:v>
                </c:pt>
                <c:pt idx="5">
                  <c:v>0.26923076923076922</c:v>
                </c:pt>
                <c:pt idx="6">
                  <c:v>0.46153846153846151</c:v>
                </c:pt>
              </c:numCache>
            </c:numRef>
          </c:val>
          <c:extLst xmlns:c16r2="http://schemas.microsoft.com/office/drawing/2015/06/chart">
            <c:ext xmlns:c16="http://schemas.microsoft.com/office/drawing/2014/chart" uri="{C3380CC4-5D6E-409C-BE32-E72D297353CC}">
              <c16:uniqueId val="{00000000-5E7A-4ED9-90BC-0E899751F592}"/>
            </c:ext>
          </c:extLst>
        </c:ser>
        <c:ser>
          <c:idx val="1"/>
          <c:order val="1"/>
          <c:tx>
            <c:strRef>
              <c:f>В7!$C$2</c:f>
              <c:strCache>
                <c:ptCount val="1"/>
                <c:pt idx="0">
                  <c:v>Задовільно</c:v>
                </c:pt>
              </c:strCache>
            </c:strRef>
          </c:tx>
          <c:spPr>
            <a:solidFill>
              <a:srgbClr val="ED7D31"/>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В7!$A$3:$A$9</c:f>
              <c:strCache>
                <c:ptCount val="7"/>
                <c:pt idx="0">
                  <c:v>Депутат міської/сільської (селищної) ради
 у Вашому окрузі</c:v>
                </c:pt>
                <c:pt idx="1">
                  <c:v>Голова Вашої територіальної громади
 (міський голова, селищний, сільськи голова)</c:v>
                </c:pt>
                <c:pt idx="2">
                  <c:v>Голова Полтавської обласної ради 
Олександр Біленький</c:v>
                </c:pt>
                <c:pt idx="3">
                  <c:v>Голова Полтавської обласної
 державної адміністрації 
Олег Синєгубов</c:v>
                </c:pt>
                <c:pt idx="4">
                  <c:v>Голова Верховної Ради України
 Дмитро Разумков</c:v>
                </c:pt>
                <c:pt idx="5">
                  <c:v>Прем’єр-міністр України
 Денис Шмигаль</c:v>
                </c:pt>
                <c:pt idx="6">
                  <c:v>Президент України
 Володимир Зеленський</c:v>
                </c:pt>
              </c:strCache>
            </c:strRef>
          </c:cat>
          <c:val>
            <c:numRef>
              <c:f>В7!$C$3:$C$9</c:f>
              <c:numCache>
                <c:formatCode>#\ ##0.0%</c:formatCode>
                <c:ptCount val="7"/>
                <c:pt idx="0" formatCode="0.0%">
                  <c:v>0.218</c:v>
                </c:pt>
                <c:pt idx="1">
                  <c:v>0.23076923076923075</c:v>
                </c:pt>
                <c:pt idx="2">
                  <c:v>0.26923076923076922</c:v>
                </c:pt>
                <c:pt idx="3">
                  <c:v>0.32051282051282048</c:v>
                </c:pt>
                <c:pt idx="4">
                  <c:v>0.28846153846153849</c:v>
                </c:pt>
                <c:pt idx="5">
                  <c:v>0.28205128205128205</c:v>
                </c:pt>
                <c:pt idx="6">
                  <c:v>0.26923076923076922</c:v>
                </c:pt>
              </c:numCache>
            </c:numRef>
          </c:val>
          <c:extLst xmlns:c16r2="http://schemas.microsoft.com/office/drawing/2015/06/chart">
            <c:ext xmlns:c16="http://schemas.microsoft.com/office/drawing/2014/chart" uri="{C3380CC4-5D6E-409C-BE32-E72D297353CC}">
              <c16:uniqueId val="{00000001-5E7A-4ED9-90BC-0E899751F592}"/>
            </c:ext>
          </c:extLst>
        </c:ser>
        <c:ser>
          <c:idx val="2"/>
          <c:order val="2"/>
          <c:tx>
            <c:strRef>
              <c:f>В7!$D$2</c:f>
              <c:strCache>
                <c:ptCount val="1"/>
                <c:pt idx="0">
                  <c:v>Незадовільно</c:v>
                </c:pt>
              </c:strCache>
            </c:strRef>
          </c:tx>
          <c:spPr>
            <a:solidFill>
              <a:srgbClr val="A5A5A5"/>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В7!$A$3:$A$9</c:f>
              <c:strCache>
                <c:ptCount val="7"/>
                <c:pt idx="0">
                  <c:v>Депутат міської/сільської (селищної) ради
 у Вашому окрузі</c:v>
                </c:pt>
                <c:pt idx="1">
                  <c:v>Голова Вашої територіальної громади
 (міський голова, селищний, сільськи голова)</c:v>
                </c:pt>
                <c:pt idx="2">
                  <c:v>Голова Полтавської обласної ради 
Олександр Біленький</c:v>
                </c:pt>
                <c:pt idx="3">
                  <c:v>Голова Полтавської обласної
 державної адміністрації 
Олег Синєгубов</c:v>
                </c:pt>
                <c:pt idx="4">
                  <c:v>Голова Верховної Ради України
 Дмитро Разумков</c:v>
                </c:pt>
                <c:pt idx="5">
                  <c:v>Прем’єр-міністр України
 Денис Шмигаль</c:v>
                </c:pt>
                <c:pt idx="6">
                  <c:v>Президент України
 Володимир Зеленський</c:v>
                </c:pt>
              </c:strCache>
            </c:strRef>
          </c:cat>
          <c:val>
            <c:numRef>
              <c:f>В7!$D$3:$D$9</c:f>
              <c:numCache>
                <c:formatCode>#\ ##0.0%</c:formatCode>
                <c:ptCount val="7"/>
                <c:pt idx="0" formatCode="0.0%">
                  <c:v>0.17299999999999999</c:v>
                </c:pt>
                <c:pt idx="1">
                  <c:v>0.24358974358974358</c:v>
                </c:pt>
                <c:pt idx="2">
                  <c:v>0.25641025641025644</c:v>
                </c:pt>
                <c:pt idx="3">
                  <c:v>0.25641025641025644</c:v>
                </c:pt>
                <c:pt idx="4">
                  <c:v>0.23076923076923075</c:v>
                </c:pt>
                <c:pt idx="5">
                  <c:v>0.2371794871794872</c:v>
                </c:pt>
                <c:pt idx="6">
                  <c:v>0.15384615384615385</c:v>
                </c:pt>
              </c:numCache>
            </c:numRef>
          </c:val>
          <c:extLst xmlns:c16r2="http://schemas.microsoft.com/office/drawing/2015/06/chart">
            <c:ext xmlns:c16="http://schemas.microsoft.com/office/drawing/2014/chart" uri="{C3380CC4-5D6E-409C-BE32-E72D297353CC}">
              <c16:uniqueId val="{00000002-5E7A-4ED9-90BC-0E899751F592}"/>
            </c:ext>
          </c:extLst>
        </c:ser>
        <c:ser>
          <c:idx val="3"/>
          <c:order val="3"/>
          <c:tx>
            <c:strRef>
              <c:f>В7!$E$2</c:f>
              <c:strCache>
                <c:ptCount val="1"/>
                <c:pt idx="0">
                  <c:v>Важко  відповісти</c:v>
                </c:pt>
              </c:strCache>
            </c:strRef>
          </c:tx>
          <c:spPr>
            <a:solidFill>
              <a:srgbClr val="FFC00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В7!$A$3:$A$9</c:f>
              <c:strCache>
                <c:ptCount val="7"/>
                <c:pt idx="0">
                  <c:v>Депутат міської/сільської (селищної) ради
 у Вашому окрузі</c:v>
                </c:pt>
                <c:pt idx="1">
                  <c:v>Голова Вашої територіальної громади
 (міський голова, селищний, сільськи голова)</c:v>
                </c:pt>
                <c:pt idx="2">
                  <c:v>Голова Полтавської обласної ради 
Олександр Біленький</c:v>
                </c:pt>
                <c:pt idx="3">
                  <c:v>Голова Полтавської обласної
 державної адміністрації 
Олег Синєгубов</c:v>
                </c:pt>
                <c:pt idx="4">
                  <c:v>Голова Верховної Ради України
 Дмитро Разумков</c:v>
                </c:pt>
                <c:pt idx="5">
                  <c:v>Прем’єр-міністр України
 Денис Шмигаль</c:v>
                </c:pt>
                <c:pt idx="6">
                  <c:v>Президент України
 Володимир Зеленський</c:v>
                </c:pt>
              </c:strCache>
            </c:strRef>
          </c:cat>
          <c:val>
            <c:numRef>
              <c:f>В7!$E$3:$E$9</c:f>
              <c:numCache>
                <c:formatCode>#\ ##0.0%</c:formatCode>
                <c:ptCount val="7"/>
                <c:pt idx="0" formatCode="0.0%">
                  <c:v>0.25600000000000001</c:v>
                </c:pt>
                <c:pt idx="1">
                  <c:v>0.29230769230769199</c:v>
                </c:pt>
                <c:pt idx="2">
                  <c:v>0.20512820512820515</c:v>
                </c:pt>
                <c:pt idx="3">
                  <c:v>0.16666666666666669</c:v>
                </c:pt>
                <c:pt idx="4">
                  <c:v>0.17948717948717949</c:v>
                </c:pt>
                <c:pt idx="5">
                  <c:v>0.17307692307692307</c:v>
                </c:pt>
                <c:pt idx="6">
                  <c:v>8.3333333333333343E-2</c:v>
                </c:pt>
              </c:numCache>
            </c:numRef>
          </c:val>
          <c:extLst xmlns:c16r2="http://schemas.microsoft.com/office/drawing/2015/06/chart">
            <c:ext xmlns:c16="http://schemas.microsoft.com/office/drawing/2014/chart" uri="{C3380CC4-5D6E-409C-BE32-E72D297353CC}">
              <c16:uniqueId val="{00000003-5E7A-4ED9-90BC-0E899751F592}"/>
            </c:ext>
          </c:extLst>
        </c:ser>
        <c:ser>
          <c:idx val="4"/>
          <c:order val="4"/>
          <c:tx>
            <c:strRef>
              <c:f>В7!$F$2</c:f>
              <c:strCache>
                <c:ptCount val="1"/>
                <c:pt idx="0">
                  <c:v>Не знаю такого (або такої)</c:v>
                </c:pt>
              </c:strCache>
            </c:strRef>
          </c:tx>
          <c:spPr>
            <a:solidFill>
              <a:srgbClr val="5B9BD5"/>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В7!$A$3:$A$9</c:f>
              <c:strCache>
                <c:ptCount val="7"/>
                <c:pt idx="0">
                  <c:v>Депутат міської/сільської (селищної) ради
 у Вашому окрузі</c:v>
                </c:pt>
                <c:pt idx="1">
                  <c:v>Голова Вашої територіальної громади
 (міський голова, селищний, сільськи голова)</c:v>
                </c:pt>
                <c:pt idx="2">
                  <c:v>Голова Полтавської обласної ради 
Олександр Біленький</c:v>
                </c:pt>
                <c:pt idx="3">
                  <c:v>Голова Полтавської обласної
 державної адміністрації 
Олег Синєгубов</c:v>
                </c:pt>
                <c:pt idx="4">
                  <c:v>Голова Верховної Ради України
 Дмитро Разумков</c:v>
                </c:pt>
                <c:pt idx="5">
                  <c:v>Прем’єр-міністр України
 Денис Шмигаль</c:v>
                </c:pt>
                <c:pt idx="6">
                  <c:v>Президент України
 Володимир Зеленський</c:v>
                </c:pt>
              </c:strCache>
            </c:strRef>
          </c:cat>
          <c:val>
            <c:numRef>
              <c:f>В7!$F$3:$F$9</c:f>
              <c:numCache>
                <c:formatCode>#\ ##0.0%</c:formatCode>
                <c:ptCount val="7"/>
                <c:pt idx="0" formatCode="0.0%">
                  <c:v>0.23100000000000001</c:v>
                </c:pt>
                <c:pt idx="1">
                  <c:v>9.8717948717949006E-2</c:v>
                </c:pt>
                <c:pt idx="2">
                  <c:v>9.6153846153846145E-2</c:v>
                </c:pt>
                <c:pt idx="3">
                  <c:v>0.12179487179487179</c:v>
                </c:pt>
                <c:pt idx="4">
                  <c:v>7.0512820512820512E-2</c:v>
                </c:pt>
                <c:pt idx="5">
                  <c:v>3.8461538461538464E-2</c:v>
                </c:pt>
                <c:pt idx="6">
                  <c:v>3.2051282051282055E-2</c:v>
                </c:pt>
              </c:numCache>
            </c:numRef>
          </c:val>
          <c:extLst xmlns:c16r2="http://schemas.microsoft.com/office/drawing/2015/06/chart">
            <c:ext xmlns:c16="http://schemas.microsoft.com/office/drawing/2014/chart" uri="{C3380CC4-5D6E-409C-BE32-E72D297353CC}">
              <c16:uniqueId val="{00000004-5E7A-4ED9-90BC-0E899751F592}"/>
            </c:ext>
          </c:extLst>
        </c:ser>
        <c:dLbls>
          <c:showLegendKey val="0"/>
          <c:showVal val="0"/>
          <c:showCatName val="0"/>
          <c:showSerName val="0"/>
          <c:showPercent val="0"/>
          <c:showBubbleSize val="0"/>
        </c:dLbls>
        <c:gapWidth val="150"/>
        <c:shape val="box"/>
        <c:axId val="255044224"/>
        <c:axId val="255066496"/>
        <c:axId val="0"/>
      </c:bar3DChart>
      <c:catAx>
        <c:axId val="255044224"/>
        <c:scaling>
          <c:orientation val="minMax"/>
        </c:scaling>
        <c:delete val="0"/>
        <c:axPos val="l"/>
        <c:numFmt formatCode="General" sourceLinked="1"/>
        <c:majorTickMark val="none"/>
        <c:minorTickMark val="none"/>
        <c:tickLblPos val="nextTo"/>
        <c:spPr>
          <a:ln w="6350">
            <a:noFill/>
          </a:ln>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ru-RU"/>
          </a:p>
        </c:txPr>
        <c:crossAx val="255066496"/>
        <c:crosses val="autoZero"/>
        <c:auto val="1"/>
        <c:lblAlgn val="ctr"/>
        <c:lblOffset val="100"/>
        <c:noMultiLvlLbl val="0"/>
      </c:catAx>
      <c:valAx>
        <c:axId val="255066496"/>
        <c:scaling>
          <c:orientation val="minMax"/>
        </c:scaling>
        <c:delete val="1"/>
        <c:axPos val="b"/>
        <c:numFmt formatCode="0.0%" sourceLinked="1"/>
        <c:majorTickMark val="out"/>
        <c:minorTickMark val="none"/>
        <c:tickLblPos val="nextTo"/>
        <c:crossAx val="255044224"/>
        <c:crosses val="autoZero"/>
        <c:crossBetween val="between"/>
      </c:valAx>
      <c:spPr>
        <a:noFill/>
        <a:ln w="25400">
          <a:noFill/>
        </a:ln>
      </c:spPr>
    </c:plotArea>
    <c:legend>
      <c:legendPos val="b"/>
      <c:layout>
        <c:manualLayout>
          <c:xMode val="edge"/>
          <c:yMode val="edge"/>
          <c:x val="6.6694696338313153E-2"/>
          <c:y val="0.94650571300310304"/>
          <c:w val="0.85397237667566439"/>
          <c:h val="2.8090084245087299E-2"/>
        </c:manualLayout>
      </c:layout>
      <c:overlay val="0"/>
      <c:spPr>
        <a:noFill/>
        <a:ln w="25400">
          <a:noFill/>
        </a:ln>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6350">
      <a:noFill/>
    </a:ln>
  </c:spPr>
  <c:txPr>
    <a:bodyPr/>
    <a:lstStyle/>
    <a:p>
      <a:pPr>
        <a:defRPr/>
      </a:pPr>
      <a:endParaRPr lang="ru-RU"/>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bar3DChart>
        <c:barDir val="bar"/>
        <c:grouping val="stacked"/>
        <c:varyColors val="0"/>
        <c:ser>
          <c:idx val="0"/>
          <c:order val="0"/>
          <c:spPr>
            <a:solidFill>
              <a:schemeClr val="accent1"/>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В8!$A$2:$A$14</c:f>
              <c:strCache>
                <c:ptCount val="13"/>
                <c:pt idx="0">
                  <c:v>«Сила і Честь»</c:v>
                </c:pt>
                <c:pt idx="1">
                  <c:v>«Партія Шарія»</c:v>
                </c:pt>
                <c:pt idx="2">
                  <c:v>«Голос»</c:v>
                </c:pt>
                <c:pt idx="3">
                  <c:v>«Довіра»</c:v>
                </c:pt>
                <c:pt idx="4">
                  <c:v>Інша партія</c:v>
                </c:pt>
                <c:pt idx="5">
                  <c:v>ВО «Свобода»</c:v>
                </c:pt>
                <c:pt idx="6">
                  <c:v>«За майбутнє»</c:v>
                </c:pt>
                <c:pt idx="7">
                  <c:v>ВО «Батьківщина»</c:v>
                </c:pt>
                <c:pt idx="8">
                  <c:v>«Опозиційна платформа — За життя»</c:v>
                </c:pt>
                <c:pt idx="9">
                  <c:v>Важко сказати</c:v>
                </c:pt>
                <c:pt idx="10">
                  <c:v>«Європейська Солідарність»</c:v>
                </c:pt>
                <c:pt idx="11">
                  <c:v>Не брав би участі у виборах</c:v>
                </c:pt>
                <c:pt idx="12">
                  <c:v>«Слуга народу»</c:v>
                </c:pt>
              </c:strCache>
            </c:strRef>
          </c:cat>
          <c:val>
            <c:numRef>
              <c:f>В8!$B$2:$B$14</c:f>
              <c:numCache>
                <c:formatCode>#\ ##0.0%</c:formatCode>
                <c:ptCount val="13"/>
                <c:pt idx="0">
                  <c:v>1.2999999999999999E-2</c:v>
                </c:pt>
                <c:pt idx="1">
                  <c:v>0.01</c:v>
                </c:pt>
                <c:pt idx="2">
                  <c:v>1.2205128205128001E-2</c:v>
                </c:pt>
                <c:pt idx="3">
                  <c:v>0.119230769230769</c:v>
                </c:pt>
                <c:pt idx="4">
                  <c:v>4.9230769230769203E-2</c:v>
                </c:pt>
                <c:pt idx="5">
                  <c:v>2.5641025641025644E-2</c:v>
                </c:pt>
                <c:pt idx="6">
                  <c:v>0.104871794871794</c:v>
                </c:pt>
                <c:pt idx="7">
                  <c:v>5.1282051282051287E-2</c:v>
                </c:pt>
                <c:pt idx="8">
                  <c:v>6.0999999999999999E-2</c:v>
                </c:pt>
                <c:pt idx="9">
                  <c:v>6.4102564102564111E-2</c:v>
                </c:pt>
                <c:pt idx="10">
                  <c:v>8.0512820512820493E-2</c:v>
                </c:pt>
                <c:pt idx="11">
                  <c:v>0.11538461538461538</c:v>
                </c:pt>
                <c:pt idx="12">
                  <c:v>0.29358974358974399</c:v>
                </c:pt>
              </c:numCache>
            </c:numRef>
          </c:val>
          <c:extLst xmlns:c16r2="http://schemas.microsoft.com/office/drawing/2015/06/chart">
            <c:ext xmlns:c16="http://schemas.microsoft.com/office/drawing/2014/chart" uri="{C3380CC4-5D6E-409C-BE32-E72D297353CC}">
              <c16:uniqueId val="{00000000-C0BD-4F0C-84FC-5095758A97BE}"/>
            </c:ext>
          </c:extLst>
        </c:ser>
        <c:dLbls>
          <c:showLegendKey val="0"/>
          <c:showVal val="0"/>
          <c:showCatName val="0"/>
          <c:showSerName val="0"/>
          <c:showPercent val="0"/>
          <c:showBubbleSize val="0"/>
        </c:dLbls>
        <c:gapWidth val="150"/>
        <c:shape val="cylinder"/>
        <c:axId val="255101568"/>
        <c:axId val="255119744"/>
        <c:axId val="0"/>
      </c:bar3DChart>
      <c:catAx>
        <c:axId val="255101568"/>
        <c:scaling>
          <c:orientation val="minMax"/>
        </c:scaling>
        <c:delete val="0"/>
        <c:axPos val="l"/>
        <c:numFmt formatCode="General" sourceLinked="1"/>
        <c:majorTickMark val="none"/>
        <c:minorTickMark val="none"/>
        <c:tickLblPos val="nextTo"/>
        <c:spPr>
          <a:ln w="6350">
            <a:noFill/>
          </a:ln>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ru-RU"/>
          </a:p>
        </c:txPr>
        <c:crossAx val="255119744"/>
        <c:crosses val="autoZero"/>
        <c:auto val="1"/>
        <c:lblAlgn val="ctr"/>
        <c:lblOffset val="100"/>
        <c:noMultiLvlLbl val="0"/>
      </c:catAx>
      <c:valAx>
        <c:axId val="255119744"/>
        <c:scaling>
          <c:orientation val="minMax"/>
        </c:scaling>
        <c:delete val="1"/>
        <c:axPos val="b"/>
        <c:numFmt formatCode="#\ ##0.0%" sourceLinked="1"/>
        <c:majorTickMark val="out"/>
        <c:minorTickMark val="none"/>
        <c:tickLblPos val="nextTo"/>
        <c:crossAx val="255101568"/>
        <c:crosses val="autoZero"/>
        <c:crossBetween val="between"/>
      </c:valAx>
      <c:spPr>
        <a:noFill/>
        <a:ln w="25400">
          <a:noFill/>
        </a:ln>
      </c:spPr>
    </c:plotArea>
    <c:plotVisOnly val="1"/>
    <c:dispBlanksAs val="gap"/>
    <c:showDLblsOverMax val="0"/>
  </c:chart>
  <c:spPr>
    <a:noFill/>
    <a:ln w="6350">
      <a:noFill/>
    </a:ln>
  </c:spPr>
  <c:txPr>
    <a:bodyPr/>
    <a:lstStyle/>
    <a:p>
      <a:pPr>
        <a:defRPr/>
      </a:pPr>
      <a:endParaRPr lang="ru-RU"/>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radarChart>
        <c:radarStyle val="marker"/>
        <c:varyColors val="0"/>
        <c:ser>
          <c:idx val="0"/>
          <c:order val="0"/>
          <c:spPr>
            <a:ln w="41275" cap="rnd">
              <a:solidFill>
                <a:srgbClr val="5B9BD5"/>
              </a:solidFill>
              <a:round/>
            </a:ln>
            <a:effectLst/>
          </c:spPr>
          <c:marker>
            <c:symbol val="none"/>
          </c:marker>
          <c:dLbls>
            <c:dLbl>
              <c:idx val="0"/>
              <c:layout>
                <c:manualLayout>
                  <c:x val="-6.7413908258960181E-3"/>
                  <c:y val="-0.2007732693620946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714-43F5-85F1-90B525EA8DAB}"/>
                </c:ext>
              </c:extLst>
            </c:dLbl>
            <c:dLbl>
              <c:idx val="1"/>
              <c:layout>
                <c:manualLayout>
                  <c:x val="4.7619040179502609E-2"/>
                  <c:y val="-0.1378204780384419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714-43F5-85F1-90B525EA8DAB}"/>
                </c:ext>
              </c:extLst>
            </c:dLbl>
            <c:dLbl>
              <c:idx val="2"/>
              <c:layout>
                <c:manualLayout>
                  <c:x val="8.9285700336567173E-2"/>
                  <c:y val="-4.807691094364250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714-43F5-85F1-90B525EA8DAB}"/>
                </c:ext>
              </c:extLst>
            </c:dLbl>
            <c:dLbl>
              <c:idx val="3"/>
              <c:layout>
                <c:manualLayout>
                  <c:x val="8.53174469882753E-2"/>
                  <c:y val="4.807691094364238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714-43F5-85F1-90B525EA8DAB}"/>
                </c:ext>
              </c:extLst>
            </c:dLbl>
            <c:dLbl>
              <c:idx val="4"/>
              <c:layout>
                <c:manualLayout>
                  <c:x val="2.3809520089751266E-2"/>
                  <c:y val="8.653843969855651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714-43F5-85F1-90B525EA8DAB}"/>
                </c:ext>
              </c:extLst>
            </c:dLbl>
            <c:dLbl>
              <c:idx val="5"/>
              <c:layout>
                <c:manualLayout>
                  <c:x val="9.9206333707296951E-3"/>
                  <c:y val="9.935894928352784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714-43F5-85F1-90B525EA8DAB}"/>
                </c:ext>
              </c:extLst>
            </c:dLbl>
            <c:dLbl>
              <c:idx val="6"/>
              <c:layout>
                <c:manualLayout>
                  <c:x val="-7.9365066965838282E-3"/>
                  <c:y val="-2.88461465661855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714-43F5-85F1-90B525EA8DAB}"/>
                </c:ext>
              </c:extLst>
            </c:dLbl>
            <c:dLbl>
              <c:idx val="7"/>
              <c:layout>
                <c:manualLayout>
                  <c:x val="-9.9206333707296951E-3"/>
                  <c:y val="-4.807691094364250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714-43F5-85F1-90B525EA8DAB}"/>
                </c:ext>
              </c:extLst>
            </c:dLbl>
            <c:dLbl>
              <c:idx val="8"/>
              <c:layout>
                <c:manualLayout>
                  <c:x val="0"/>
                  <c:y val="-2.88461465661855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714-43F5-85F1-90B525EA8DAB}"/>
                </c:ext>
              </c:extLst>
            </c:dLbl>
            <c:dLbl>
              <c:idx val="9"/>
              <c:layout>
                <c:manualLayout>
                  <c:x val="-3.3706954129480706E-3"/>
                  <c:y val="7.54393035911660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3714-43F5-85F1-90B525EA8DAB}"/>
                </c:ext>
              </c:extLst>
            </c:dLbl>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В9!$A$4:$A$13</c:f>
              <c:strCache>
                <c:ptCount val="10"/>
                <c:pt idx="0">
                  <c:v>Важко сказати</c:v>
                </c:pt>
                <c:pt idx="1">
                  <c:v>Екологічна ситуація</c:v>
                </c:pt>
                <c:pt idx="2">
                  <c:v>Стан системи освіти</c:v>
                </c:pt>
                <c:pt idx="3">
                  <c:v>Правова незахищеність пересічного громадянина</c:v>
                </c:pt>
                <c:pt idx="4">
                  <c:v>Стан системи охорони здоров’я</c:v>
                </c:pt>
                <c:pt idx="5">
                  <c:v>Корупція</c:v>
                </c:pt>
                <c:pt idx="6">
                  <c:v>Безробіття</c:v>
                </c:pt>
                <c:pt idx="7">
                  <c:v>Війна на сході України</c:v>
                </c:pt>
                <c:pt idx="8">
                  <c:v>Поширення COVID-19</c:v>
                </c:pt>
                <c:pt idx="9">
                  <c:v>Зростання цін та тарифів</c:v>
                </c:pt>
              </c:strCache>
            </c:strRef>
          </c:cat>
          <c:val>
            <c:numRef>
              <c:f>В9!$B$4:$B$13</c:f>
              <c:numCache>
                <c:formatCode>#\ ##0.0%</c:formatCode>
                <c:ptCount val="10"/>
                <c:pt idx="0">
                  <c:v>6.4102564102564109E-3</c:v>
                </c:pt>
                <c:pt idx="1">
                  <c:v>5.7692307692307689E-2</c:v>
                </c:pt>
                <c:pt idx="2">
                  <c:v>7.0512820512820512E-2</c:v>
                </c:pt>
                <c:pt idx="3">
                  <c:v>8.9743589743589744E-2</c:v>
                </c:pt>
                <c:pt idx="4">
                  <c:v>0.19871794871794873</c:v>
                </c:pt>
                <c:pt idx="5">
                  <c:v>0.22435897435897434</c:v>
                </c:pt>
                <c:pt idx="6">
                  <c:v>0.46153846153846151</c:v>
                </c:pt>
                <c:pt idx="7">
                  <c:v>0.47435897435897439</c:v>
                </c:pt>
                <c:pt idx="8">
                  <c:v>0.49358974358974356</c:v>
                </c:pt>
                <c:pt idx="9">
                  <c:v>0.57051282051282048</c:v>
                </c:pt>
              </c:numCache>
            </c:numRef>
          </c:val>
          <c:extLst xmlns:c16r2="http://schemas.microsoft.com/office/drawing/2015/06/chart">
            <c:ext xmlns:c16="http://schemas.microsoft.com/office/drawing/2014/chart" uri="{C3380CC4-5D6E-409C-BE32-E72D297353CC}">
              <c16:uniqueId val="{0000000A-3714-43F5-85F1-90B525EA8DAB}"/>
            </c:ext>
          </c:extLst>
        </c:ser>
        <c:dLbls>
          <c:showLegendKey val="0"/>
          <c:showVal val="0"/>
          <c:showCatName val="0"/>
          <c:showSerName val="0"/>
          <c:showPercent val="0"/>
          <c:showBubbleSize val="0"/>
        </c:dLbls>
        <c:axId val="259943040"/>
        <c:axId val="259850624"/>
      </c:radarChart>
      <c:catAx>
        <c:axId val="259943040"/>
        <c:scaling>
          <c:orientation val="minMax"/>
        </c:scaling>
        <c:delete val="0"/>
        <c:axPos val="b"/>
        <c:numFmt formatCode="General" sourceLinked="1"/>
        <c:majorTickMark val="out"/>
        <c:minorTickMark val="none"/>
        <c:tickLblPos val="nextTo"/>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RU"/>
          </a:p>
        </c:txPr>
        <c:crossAx val="259850624"/>
        <c:crosses val="autoZero"/>
        <c:auto val="0"/>
        <c:lblAlgn val="ctr"/>
        <c:lblOffset val="100"/>
        <c:noMultiLvlLbl val="0"/>
      </c:catAx>
      <c:valAx>
        <c:axId val="259850624"/>
        <c:scaling>
          <c:orientation val="minMax"/>
        </c:scaling>
        <c:delete val="1"/>
        <c:axPos val="l"/>
        <c:majorGridlines>
          <c:spPr>
            <a:ln w="15875" cap="flat" cmpd="sng" algn="ctr">
              <a:solidFill>
                <a:sysClr val="windowText" lastClr="000000"/>
              </a:solidFill>
              <a:round/>
            </a:ln>
            <a:effectLst/>
          </c:spPr>
        </c:majorGridlines>
        <c:numFmt formatCode="#\ ##0.0%" sourceLinked="1"/>
        <c:majorTickMark val="out"/>
        <c:minorTickMark val="none"/>
        <c:tickLblPos val="nextTo"/>
        <c:crossAx val="259943040"/>
        <c:crosses val="autoZero"/>
        <c:crossBetween val="between"/>
      </c:valAx>
      <c:spPr>
        <a:noFill/>
        <a:ln w="25400">
          <a:noFill/>
        </a:ln>
      </c:spPr>
    </c:plotArea>
    <c:plotVisOnly val="1"/>
    <c:dispBlanksAs val="gap"/>
    <c:showDLblsOverMax val="0"/>
  </c:chart>
  <c:spPr>
    <a:noFill/>
    <a:ln w="6350">
      <a:noFill/>
    </a:ln>
  </c:spPr>
  <c:txPr>
    <a:bodyPr/>
    <a:lstStyle/>
    <a:p>
      <a:pPr>
        <a:defRPr/>
      </a:pPr>
      <a:endParaRPr lang="ru-RU"/>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9982322881017964"/>
          <c:y val="6.2005801906340655E-2"/>
          <c:w val="0.39566561246981935"/>
          <c:h val="0.89087139107611546"/>
        </c:manualLayout>
      </c:layout>
      <c:radarChart>
        <c:radarStyle val="marker"/>
        <c:varyColors val="0"/>
        <c:ser>
          <c:idx val="0"/>
          <c:order val="0"/>
          <c:spPr>
            <a:ln w="28575" cap="rnd">
              <a:solidFill>
                <a:srgbClr val="C00000"/>
              </a:solidFill>
              <a:round/>
            </a:ln>
            <a:effectLst/>
          </c:spPr>
          <c:marker>
            <c:symbol val="none"/>
          </c:marker>
          <c:dLbls>
            <c:dLbl>
              <c:idx val="0"/>
              <c:layout>
                <c:manualLayout>
                  <c:x val="-1.0484927916120577E-2"/>
                  <c:y val="-0.2398452611218568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A4F-4D79-BB4A-1044FCA0C1B2}"/>
                </c:ext>
              </c:extLst>
            </c:dLbl>
            <c:dLbl>
              <c:idx val="1"/>
              <c:layout>
                <c:manualLayout>
                  <c:x val="0.19117927314385233"/>
                  <c:y val="-0.1551418548701674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A4F-4D79-BB4A-1044FCA0C1B2}"/>
                </c:ext>
              </c:extLst>
            </c:dLbl>
            <c:dLbl>
              <c:idx val="2"/>
              <c:layout>
                <c:manualLayout>
                  <c:x val="0.16872307822688079"/>
                  <c:y val="-5.446081177620516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A4F-4D79-BB4A-1044FCA0C1B2}"/>
                </c:ext>
              </c:extLst>
            </c:dLbl>
            <c:dLbl>
              <c:idx val="3"/>
              <c:layout>
                <c:manualLayout>
                  <c:x val="0.14259113233951043"/>
                  <c:y val="8.510628748678687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A4F-4D79-BB4A-1044FCA0C1B2}"/>
                </c:ext>
              </c:extLst>
            </c:dLbl>
            <c:dLbl>
              <c:idx val="4"/>
              <c:layout>
                <c:manualLayout>
                  <c:x val="0.1513888225680656"/>
                  <c:y val="0.1726909934533924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A4F-4D79-BB4A-1044FCA0C1B2}"/>
                </c:ext>
              </c:extLst>
            </c:dLbl>
            <c:dLbl>
              <c:idx val="5"/>
              <c:layout>
                <c:manualLayout>
                  <c:x val="0.14291237606789073"/>
                  <c:y val="0.1909453524433623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A4F-4D79-BB4A-1044FCA0C1B2}"/>
                </c:ext>
              </c:extLst>
            </c:dLbl>
            <c:dLbl>
              <c:idx val="6"/>
              <c:layout>
                <c:manualLayout>
                  <c:x val="-2.8723727812458191E-3"/>
                  <c:y val="7.924304521742887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A4F-4D79-BB4A-1044FCA0C1B2}"/>
                </c:ext>
              </c:extLst>
            </c:dLbl>
            <c:dLbl>
              <c:idx val="7"/>
              <c:layout>
                <c:manualLayout>
                  <c:x val="1.3397379890121094E-2"/>
                  <c:y val="1.15850111588347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A4F-4D79-BB4A-1044FCA0C1B2}"/>
                </c:ext>
              </c:extLst>
            </c:dLbl>
            <c:dLbl>
              <c:idx val="8"/>
              <c:layout>
                <c:manualLayout>
                  <c:x val="3.8168530030857465E-4"/>
                  <c:y val="5.558850096562899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EA4F-4D79-BB4A-1044FCA0C1B2}"/>
                </c:ext>
              </c:extLst>
            </c:dLbl>
            <c:dLbl>
              <c:idx val="9"/>
              <c:layout>
                <c:manualLayout>
                  <c:x val="-3.2780411252198806E-2"/>
                  <c:y val="6.098868622745914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EA4F-4D79-BB4A-1044FCA0C1B2}"/>
                </c:ext>
              </c:extLst>
            </c:dLbl>
            <c:dLbl>
              <c:idx val="10"/>
              <c:layout>
                <c:manualLayout>
                  <c:x val="-2.6212319790301506E-2"/>
                  <c:y val="8.510638297872337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EA4F-4D79-BB4A-1044FCA0C1B2}"/>
                </c:ext>
              </c:extLst>
            </c:dLbl>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В10!$A$5:$A$15</c:f>
              <c:strCache>
                <c:ptCount val="11"/>
                <c:pt idx="0">
                  <c:v>Забезпечення навчальних та медичних закладів якісною питною водою</c:v>
                </c:pt>
                <c:pt idx="1">
                  <c:v>Незаконні кар’єри із видобування піску</c:v>
                </c:pt>
                <c:pt idx="2">
                  <c:v>Важко сказати</c:v>
                </c:pt>
                <c:pt idx="3">
                  <c:v>Забезпечення вуличного освітлення</c:v>
                </c:pt>
                <c:pt idx="4">
                  <c:v>Забезпечення безперебійного тепло-водопостачання населених п</c:v>
                </c:pt>
                <c:pt idx="5">
                  <c:v>Забезпечення якісної роботи громадського транспорту</c:v>
                </c:pt>
                <c:pt idx="6">
                  <c:v>Зростання надмірної кількості твердих побутових відходів на</c:v>
                </c:pt>
                <c:pt idx="7">
                  <c:v>Забезпечення сучасним медичним обладнанням медичних закладів</c:v>
                </c:pt>
                <c:pt idx="8">
                  <c:v>Створення нових робочих місць</c:v>
                </c:pt>
                <c:pt idx="9">
                  <c:v>Зростання кількості інфікованих на COVID-19</c:v>
                </c:pt>
                <c:pt idx="10">
                  <c:v>Ремонт доріг</c:v>
                </c:pt>
              </c:strCache>
            </c:strRef>
          </c:cat>
          <c:val>
            <c:numRef>
              <c:f>В10!$B$5:$B$15</c:f>
              <c:numCache>
                <c:formatCode>#\ ##0.0%</c:formatCode>
                <c:ptCount val="11"/>
                <c:pt idx="0">
                  <c:v>4.4871794871794872E-2</c:v>
                </c:pt>
                <c:pt idx="1">
                  <c:v>5.1282051282051287E-2</c:v>
                </c:pt>
                <c:pt idx="2">
                  <c:v>5.1282051282051287E-2</c:v>
                </c:pt>
                <c:pt idx="3">
                  <c:v>0.10256410256410257</c:v>
                </c:pt>
                <c:pt idx="4">
                  <c:v>0.13461538461538461</c:v>
                </c:pt>
                <c:pt idx="5">
                  <c:v>0.16666666666666669</c:v>
                </c:pt>
                <c:pt idx="6">
                  <c:v>0.1858974358974359</c:v>
                </c:pt>
                <c:pt idx="7">
                  <c:v>0.28846153846153849</c:v>
                </c:pt>
                <c:pt idx="8">
                  <c:v>0.3397435897435897</c:v>
                </c:pt>
                <c:pt idx="9">
                  <c:v>0.35897435897435898</c:v>
                </c:pt>
                <c:pt idx="10">
                  <c:v>0.39743589743589747</c:v>
                </c:pt>
              </c:numCache>
            </c:numRef>
          </c:val>
          <c:extLst xmlns:c16r2="http://schemas.microsoft.com/office/drawing/2015/06/chart">
            <c:ext xmlns:c16="http://schemas.microsoft.com/office/drawing/2014/chart" uri="{C3380CC4-5D6E-409C-BE32-E72D297353CC}">
              <c16:uniqueId val="{0000000B-EA4F-4D79-BB4A-1044FCA0C1B2}"/>
            </c:ext>
          </c:extLst>
        </c:ser>
        <c:dLbls>
          <c:showLegendKey val="0"/>
          <c:showVal val="0"/>
          <c:showCatName val="0"/>
          <c:showSerName val="0"/>
          <c:showPercent val="0"/>
          <c:showBubbleSize val="0"/>
        </c:dLbls>
        <c:axId val="259886464"/>
        <c:axId val="262419584"/>
      </c:radarChart>
      <c:catAx>
        <c:axId val="259886464"/>
        <c:scaling>
          <c:orientation val="minMax"/>
        </c:scaling>
        <c:delete val="0"/>
        <c:axPos val="b"/>
        <c:numFmt formatCode="General" sourceLinked="1"/>
        <c:majorTickMark val="out"/>
        <c:minorTickMark val="none"/>
        <c:tickLblPos val="nextTo"/>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RU"/>
          </a:p>
        </c:txPr>
        <c:crossAx val="262419584"/>
        <c:crosses val="autoZero"/>
        <c:auto val="0"/>
        <c:lblAlgn val="ctr"/>
        <c:lblOffset val="100"/>
        <c:noMultiLvlLbl val="0"/>
      </c:catAx>
      <c:valAx>
        <c:axId val="262419584"/>
        <c:scaling>
          <c:orientation val="minMax"/>
        </c:scaling>
        <c:delete val="1"/>
        <c:axPos val="l"/>
        <c:majorGridlines>
          <c:spPr>
            <a:ln w="12700" cap="flat" cmpd="sng" algn="ctr">
              <a:solidFill>
                <a:schemeClr val="tx1"/>
              </a:solidFill>
              <a:round/>
            </a:ln>
            <a:effectLst/>
          </c:spPr>
        </c:majorGridlines>
        <c:numFmt formatCode="#\ ##0.0%" sourceLinked="1"/>
        <c:majorTickMark val="out"/>
        <c:minorTickMark val="none"/>
        <c:tickLblPos val="nextTo"/>
        <c:crossAx val="259886464"/>
        <c:crosses val="autoZero"/>
        <c:crossBetween val="between"/>
      </c:valAx>
      <c:spPr>
        <a:noFill/>
        <a:ln w="25400">
          <a:noFill/>
        </a:ln>
      </c:spPr>
    </c:plotArea>
    <c:plotVisOnly val="1"/>
    <c:dispBlanksAs val="gap"/>
    <c:showDLblsOverMax val="0"/>
  </c:chart>
  <c:spPr>
    <a:noFill/>
    <a:ln w="9525" cap="flat" cmpd="sng" algn="ctr">
      <a:noFill/>
      <a:round/>
    </a:ln>
    <a:effectLst/>
  </c:spPr>
  <c:txPr>
    <a:bodyPr/>
    <a:lstStyle/>
    <a:p>
      <a:pPr>
        <a:defRPr/>
      </a:pPr>
      <a:endParaRPr lang="ru-RU"/>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47665001639363846"/>
          <c:y val="2.7725262298446074E-2"/>
          <c:w val="0.52181741674149495"/>
          <c:h val="0.88689323451999569"/>
        </c:manualLayout>
      </c:layout>
      <c:bar3DChart>
        <c:barDir val="bar"/>
        <c:grouping val="percentStacked"/>
        <c:varyColors val="0"/>
        <c:ser>
          <c:idx val="0"/>
          <c:order val="0"/>
          <c:tx>
            <c:strRef>
              <c:f>'B10.2'!$B$2</c:f>
              <c:strCache>
                <c:ptCount val="1"/>
                <c:pt idx="0">
                  <c:v>Чоловіки</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'B10.2'!$A$3:$A$13</c:f>
              <c:strCache>
                <c:ptCount val="11"/>
                <c:pt idx="0">
                  <c:v>Ремонт доріг</c:v>
                </c:pt>
                <c:pt idx="1">
                  <c:v>Зростання кількості інфікованих на COVID-19</c:v>
                </c:pt>
                <c:pt idx="2">
                  <c:v>Створення нових робочих місць</c:v>
                </c:pt>
                <c:pt idx="3">
                  <c:v>Забезпечення сучасним медичним 
обладнанням медичних закладів</c:v>
                </c:pt>
                <c:pt idx="4">
                  <c:v>Зростання надмірної кількості твердих 
побутових відходів на сміттєзвалищах області</c:v>
                </c:pt>
                <c:pt idx="5">
                  <c:v>Забезпечення якісної роботи громадського транспорту</c:v>
                </c:pt>
                <c:pt idx="6">
                  <c:v>Забезпечення безперебійного тепло-водопостачання
 населених пунктів</c:v>
                </c:pt>
                <c:pt idx="7">
                  <c:v>Забезпечення вуличного освітлення</c:v>
                </c:pt>
                <c:pt idx="8">
                  <c:v>Незаконні кар’єри із видобування піску</c:v>
                </c:pt>
                <c:pt idx="9">
                  <c:v>Важко сказати</c:v>
                </c:pt>
                <c:pt idx="10">
                  <c:v>Забезпечення навчальних та медичних закладів
 якісною питною водою</c:v>
                </c:pt>
              </c:strCache>
            </c:strRef>
          </c:cat>
          <c:val>
            <c:numRef>
              <c:f>'B10.2'!$B$3:$B$13</c:f>
              <c:numCache>
                <c:formatCode>#\ ##0.0%</c:formatCode>
                <c:ptCount val="11"/>
                <c:pt idx="0">
                  <c:v>0.45121951219512202</c:v>
                </c:pt>
                <c:pt idx="1">
                  <c:v>0.35365853658536589</c:v>
                </c:pt>
                <c:pt idx="2">
                  <c:v>0.34146341463414637</c:v>
                </c:pt>
                <c:pt idx="3">
                  <c:v>0.21951219512195125</c:v>
                </c:pt>
                <c:pt idx="4">
                  <c:v>0.18292682926829268</c:v>
                </c:pt>
                <c:pt idx="5">
                  <c:v>0.14634146341463417</c:v>
                </c:pt>
                <c:pt idx="6">
                  <c:v>0.121</c:v>
                </c:pt>
                <c:pt idx="7">
                  <c:v>0.10975609756097562</c:v>
                </c:pt>
                <c:pt idx="8">
                  <c:v>7.0975609756097596E-2</c:v>
                </c:pt>
                <c:pt idx="9">
                  <c:v>6.4097560975609702E-2</c:v>
                </c:pt>
                <c:pt idx="10">
                  <c:v>3.6585365853658541E-2</c:v>
                </c:pt>
              </c:numCache>
            </c:numRef>
          </c:val>
          <c:extLst xmlns:c16r2="http://schemas.microsoft.com/office/drawing/2015/06/chart">
            <c:ext xmlns:c16="http://schemas.microsoft.com/office/drawing/2014/chart" uri="{C3380CC4-5D6E-409C-BE32-E72D297353CC}">
              <c16:uniqueId val="{00000000-24E2-4DA8-8007-DCB9FBDAA7B0}"/>
            </c:ext>
          </c:extLst>
        </c:ser>
        <c:ser>
          <c:idx val="1"/>
          <c:order val="1"/>
          <c:tx>
            <c:strRef>
              <c:f>'B10.2'!$C$2</c:f>
              <c:strCache>
                <c:ptCount val="1"/>
                <c:pt idx="0">
                  <c:v>Жінки</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'B10.2'!$A$3:$A$13</c:f>
              <c:strCache>
                <c:ptCount val="11"/>
                <c:pt idx="0">
                  <c:v>Ремонт доріг</c:v>
                </c:pt>
                <c:pt idx="1">
                  <c:v>Зростання кількості інфікованих на COVID-19</c:v>
                </c:pt>
                <c:pt idx="2">
                  <c:v>Створення нових робочих місць</c:v>
                </c:pt>
                <c:pt idx="3">
                  <c:v>Забезпечення сучасним медичним 
обладнанням медичних закладів</c:v>
                </c:pt>
                <c:pt idx="4">
                  <c:v>Зростання надмірної кількості твердих 
побутових відходів на сміттєзвалищах області</c:v>
                </c:pt>
                <c:pt idx="5">
                  <c:v>Забезпечення якісної роботи громадського транспорту</c:v>
                </c:pt>
                <c:pt idx="6">
                  <c:v>Забезпечення безперебійного тепло-водопостачання
 населених пунктів</c:v>
                </c:pt>
                <c:pt idx="7">
                  <c:v>Забезпечення вуличного освітлення</c:v>
                </c:pt>
                <c:pt idx="8">
                  <c:v>Незаконні кар’єри із видобування піску</c:v>
                </c:pt>
                <c:pt idx="9">
                  <c:v>Важко сказати</c:v>
                </c:pt>
                <c:pt idx="10">
                  <c:v>Забезпечення навчальних та медичних закладів
 якісною питною водою</c:v>
                </c:pt>
              </c:strCache>
            </c:strRef>
          </c:cat>
          <c:val>
            <c:numRef>
              <c:f>'B10.2'!$C$3:$C$13</c:f>
              <c:numCache>
                <c:formatCode>#\ ##0.0%</c:formatCode>
                <c:ptCount val="11"/>
                <c:pt idx="0">
                  <c:v>0.33700000000000002</c:v>
                </c:pt>
                <c:pt idx="1">
                  <c:v>0.36486486486486486</c:v>
                </c:pt>
                <c:pt idx="2">
                  <c:v>0.32900000000000001</c:v>
                </c:pt>
                <c:pt idx="3">
                  <c:v>0.311</c:v>
                </c:pt>
                <c:pt idx="4">
                  <c:v>0.19400000000000001</c:v>
                </c:pt>
                <c:pt idx="5">
                  <c:v>0.1891891891891892</c:v>
                </c:pt>
                <c:pt idx="6">
                  <c:v>0.16216216216216217</c:v>
                </c:pt>
                <c:pt idx="7">
                  <c:v>9.45945945945946E-2</c:v>
                </c:pt>
                <c:pt idx="8">
                  <c:v>3.6999999999999998E-2</c:v>
                </c:pt>
                <c:pt idx="9">
                  <c:v>4.0540540540540543E-2</c:v>
                </c:pt>
                <c:pt idx="10">
                  <c:v>5.405405405405405E-2</c:v>
                </c:pt>
              </c:numCache>
            </c:numRef>
          </c:val>
          <c:extLst xmlns:c16r2="http://schemas.microsoft.com/office/drawing/2015/06/chart">
            <c:ext xmlns:c16="http://schemas.microsoft.com/office/drawing/2014/chart" uri="{C3380CC4-5D6E-409C-BE32-E72D297353CC}">
              <c16:uniqueId val="{00000001-24E2-4DA8-8007-DCB9FBDAA7B0}"/>
            </c:ext>
          </c:extLst>
        </c:ser>
        <c:dLbls>
          <c:showLegendKey val="0"/>
          <c:showVal val="0"/>
          <c:showCatName val="0"/>
          <c:showSerName val="0"/>
          <c:showPercent val="0"/>
          <c:showBubbleSize val="0"/>
        </c:dLbls>
        <c:gapWidth val="150"/>
        <c:shape val="box"/>
        <c:axId val="262350336"/>
        <c:axId val="262351872"/>
        <c:axId val="0"/>
      </c:bar3DChart>
      <c:catAx>
        <c:axId val="2623503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ru-RU"/>
          </a:p>
        </c:txPr>
        <c:crossAx val="262351872"/>
        <c:crosses val="autoZero"/>
        <c:auto val="1"/>
        <c:lblAlgn val="r"/>
        <c:lblOffset val="100"/>
        <c:noMultiLvlLbl val="0"/>
      </c:catAx>
      <c:valAx>
        <c:axId val="262351872"/>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262350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w="9525" cap="flat" cmpd="sng" algn="ctr">
      <a:noFill/>
      <a:round/>
    </a:ln>
    <a:effectLst/>
  </c:spPr>
  <c:txPr>
    <a:bodyPr/>
    <a:lstStyle/>
    <a:p>
      <a:pPr>
        <a:defRPr/>
      </a:pPr>
      <a:endParaRPr lang="ru-RU"/>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9219610511649009"/>
          <c:y val="3.5256410256410256E-2"/>
          <c:w val="0.48969689899873625"/>
          <c:h val="0.8818105188774481"/>
        </c:manualLayout>
      </c:layout>
      <c:barChart>
        <c:barDir val="bar"/>
        <c:grouping val="percentStacked"/>
        <c:varyColors val="0"/>
        <c:ser>
          <c:idx val="0"/>
          <c:order val="0"/>
          <c:tx>
            <c:strRef>
              <c:f>В11!$B$2</c:f>
              <c:strCache>
                <c:ptCount val="1"/>
                <c:pt idx="0">
                  <c:v>Дуже важливо</c:v>
                </c:pt>
              </c:strCache>
            </c:strRef>
          </c:tx>
          <c:spPr>
            <a:solidFill>
              <a:schemeClr val="accent1">
                <a:lumMod val="75000"/>
              </a:schemeClr>
            </a:solidFill>
            <a:ln>
              <a:no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В11!$A$3:$A$11</c:f>
              <c:strCache>
                <c:ptCount val="9"/>
                <c:pt idx="0">
                  <c:v>Будівництво Полтавського аеропорту</c:v>
                </c:pt>
                <c:pt idx="1">
                  <c:v>Забезпечення сучасним обладнанням 
радіологічного центру обласного онкологічного диспансеру</c:v>
                </c:pt>
                <c:pt idx="2">
                  <c:v>Будівництво заводу із переробки сміття</c:v>
                </c:pt>
                <c:pt idx="3">
                  <c:v>Встановлення в навчальних та лікувальних закладах фільтрів доочищення питної води</c:v>
                </c:pt>
                <c:pt idx="4">
                  <c:v>Укріплення берегів Кременчуцького водосховища</c:v>
                </c:pt>
                <c:pt idx="5">
                  <c:v>Ремонт зупинок громадського транспорту</c:v>
                </c:pt>
                <c:pt idx="6">
                  <c:v>Встановлення дитячих ігрових майданчиків
 в населених пунктах області</c:v>
                </c:pt>
                <c:pt idx="7">
                  <c:v>Модернізація матеріально-технічної бази 
професійно-технічної освіти</c:v>
                </c:pt>
                <c:pt idx="8">
                  <c:v>Ремонт доріг, що сполучають
 населені пункти сільської місцевості області</c:v>
                </c:pt>
              </c:strCache>
            </c:strRef>
          </c:cat>
          <c:val>
            <c:numRef>
              <c:f>В11!$B$3:$B$11</c:f>
              <c:numCache>
                <c:formatCode>#\ ##0.0%</c:formatCode>
                <c:ptCount val="9"/>
                <c:pt idx="0">
                  <c:v>0.28205128205128205</c:v>
                </c:pt>
                <c:pt idx="1">
                  <c:v>0.65384615384615385</c:v>
                </c:pt>
                <c:pt idx="2">
                  <c:v>0.69230769230769229</c:v>
                </c:pt>
                <c:pt idx="3">
                  <c:v>0.44871794871794868</c:v>
                </c:pt>
                <c:pt idx="4">
                  <c:v>0.19230769230769229</c:v>
                </c:pt>
                <c:pt idx="5">
                  <c:v>0.32051282051282048</c:v>
                </c:pt>
                <c:pt idx="6">
                  <c:v>0.35256410256410253</c:v>
                </c:pt>
                <c:pt idx="7">
                  <c:v>0.37179487179487181</c:v>
                </c:pt>
                <c:pt idx="8">
                  <c:v>0.53846153846153844</c:v>
                </c:pt>
              </c:numCache>
            </c:numRef>
          </c:val>
          <c:extLst xmlns:c16r2="http://schemas.microsoft.com/office/drawing/2015/06/chart">
            <c:ext xmlns:c16="http://schemas.microsoft.com/office/drawing/2014/chart" uri="{C3380CC4-5D6E-409C-BE32-E72D297353CC}">
              <c16:uniqueId val="{00000000-0D6D-4CD5-856D-77C29D2E7688}"/>
            </c:ext>
          </c:extLst>
        </c:ser>
        <c:ser>
          <c:idx val="1"/>
          <c:order val="1"/>
          <c:tx>
            <c:strRef>
              <c:f>В11!$C$2</c:f>
              <c:strCache>
                <c:ptCount val="1"/>
                <c:pt idx="0">
                  <c:v>Важливо, але не першочергове</c:v>
                </c:pt>
              </c:strCache>
            </c:strRef>
          </c:tx>
          <c:spPr>
            <a:gradFill>
              <a:gsLst>
                <a:gs pos="0">
                  <a:schemeClr val="accent2"/>
                </a:gs>
                <a:gs pos="37000">
                  <a:schemeClr val="accent2">
                    <a:lumMod val="75000"/>
                  </a:schemeClr>
                </a:gs>
                <a:gs pos="100000">
                  <a:schemeClr val="accent2"/>
                </a:gs>
              </a:gsLst>
              <a:lin ang="16200000" scaled="1"/>
            </a:gradFill>
            <a:ln>
              <a:solidFill>
                <a:schemeClr val="bg1">
                  <a:lumMod val="65000"/>
                </a:schemeClr>
              </a:solid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В11!$A$3:$A$11</c:f>
              <c:strCache>
                <c:ptCount val="9"/>
                <c:pt idx="0">
                  <c:v>Будівництво Полтавського аеропорту</c:v>
                </c:pt>
                <c:pt idx="1">
                  <c:v>Забезпечення сучасним обладнанням 
радіологічного центру обласного онкологічного диспансеру</c:v>
                </c:pt>
                <c:pt idx="2">
                  <c:v>Будівництво заводу із переробки сміття</c:v>
                </c:pt>
                <c:pt idx="3">
                  <c:v>Встановлення в навчальних та лікувальних закладах фільтрів доочищення питної води</c:v>
                </c:pt>
                <c:pt idx="4">
                  <c:v>Укріплення берегів Кременчуцького водосховища</c:v>
                </c:pt>
                <c:pt idx="5">
                  <c:v>Ремонт зупинок громадського транспорту</c:v>
                </c:pt>
                <c:pt idx="6">
                  <c:v>Встановлення дитячих ігрових майданчиків
 в населених пунктах області</c:v>
                </c:pt>
                <c:pt idx="7">
                  <c:v>Модернізація матеріально-технічної бази 
професійно-технічної освіти</c:v>
                </c:pt>
                <c:pt idx="8">
                  <c:v>Ремонт доріг, що сполучають
 населені пункти сільської місцевості області</c:v>
                </c:pt>
              </c:strCache>
            </c:strRef>
          </c:cat>
          <c:val>
            <c:numRef>
              <c:f>В11!$C$3:$C$11</c:f>
              <c:numCache>
                <c:formatCode>#\ ##0.0%</c:formatCode>
                <c:ptCount val="9"/>
                <c:pt idx="0">
                  <c:v>0.26923076923076922</c:v>
                </c:pt>
                <c:pt idx="1">
                  <c:v>0.17948717948717949</c:v>
                </c:pt>
                <c:pt idx="2">
                  <c:v>0.12820512820512822</c:v>
                </c:pt>
                <c:pt idx="3">
                  <c:v>0.26282051282051283</c:v>
                </c:pt>
                <c:pt idx="4">
                  <c:v>0.28205128205128205</c:v>
                </c:pt>
                <c:pt idx="5">
                  <c:v>0.34615384615384615</c:v>
                </c:pt>
                <c:pt idx="6">
                  <c:v>0.35897435897435898</c:v>
                </c:pt>
                <c:pt idx="7">
                  <c:v>0.13461538461538461</c:v>
                </c:pt>
                <c:pt idx="8">
                  <c:v>0.21153846153846154</c:v>
                </c:pt>
              </c:numCache>
            </c:numRef>
          </c:val>
          <c:extLst xmlns:c16r2="http://schemas.microsoft.com/office/drawing/2015/06/chart">
            <c:ext xmlns:c16="http://schemas.microsoft.com/office/drawing/2014/chart" uri="{C3380CC4-5D6E-409C-BE32-E72D297353CC}">
              <c16:uniqueId val="{00000001-0D6D-4CD5-856D-77C29D2E7688}"/>
            </c:ext>
          </c:extLst>
        </c:ser>
        <c:ser>
          <c:idx val="2"/>
          <c:order val="2"/>
          <c:tx>
            <c:strRef>
              <c:f>В11!$D$2</c:f>
              <c:strCache>
                <c:ptCount val="1"/>
                <c:pt idx="0">
                  <c:v>Не дуже важливо</c:v>
                </c:pt>
              </c:strCache>
            </c:strRef>
          </c:tx>
          <c:spPr>
            <a:solidFill>
              <a:srgbClr val="A5A5A5"/>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В11!$A$3:$A$11</c:f>
              <c:strCache>
                <c:ptCount val="9"/>
                <c:pt idx="0">
                  <c:v>Будівництво Полтавського аеропорту</c:v>
                </c:pt>
                <c:pt idx="1">
                  <c:v>Забезпечення сучасним обладнанням 
радіологічного центру обласного онкологічного диспансеру</c:v>
                </c:pt>
                <c:pt idx="2">
                  <c:v>Будівництво заводу із переробки сміття</c:v>
                </c:pt>
                <c:pt idx="3">
                  <c:v>Встановлення в навчальних та лікувальних закладах фільтрів доочищення питної води</c:v>
                </c:pt>
                <c:pt idx="4">
                  <c:v>Укріплення берегів Кременчуцького водосховища</c:v>
                </c:pt>
                <c:pt idx="5">
                  <c:v>Ремонт зупинок громадського транспорту</c:v>
                </c:pt>
                <c:pt idx="6">
                  <c:v>Встановлення дитячих ігрових майданчиків
 в населених пунктах області</c:v>
                </c:pt>
                <c:pt idx="7">
                  <c:v>Модернізація матеріально-технічної бази 
професійно-технічної освіти</c:v>
                </c:pt>
                <c:pt idx="8">
                  <c:v>Ремонт доріг, що сполучають
 населені пункти сільської місцевості області</c:v>
                </c:pt>
              </c:strCache>
            </c:strRef>
          </c:cat>
          <c:val>
            <c:numRef>
              <c:f>В11!$D$3:$D$11</c:f>
              <c:numCache>
                <c:formatCode>#\ ##0.0%</c:formatCode>
                <c:ptCount val="9"/>
                <c:pt idx="0">
                  <c:v>0.26282051282051283</c:v>
                </c:pt>
                <c:pt idx="1">
                  <c:v>5.1282051282051287E-2</c:v>
                </c:pt>
                <c:pt idx="2">
                  <c:v>6.4102564102564111E-2</c:v>
                </c:pt>
                <c:pt idx="3">
                  <c:v>0.14102564102564102</c:v>
                </c:pt>
                <c:pt idx="4">
                  <c:v>0.25641025641025644</c:v>
                </c:pt>
                <c:pt idx="5">
                  <c:v>0.16025641025641024</c:v>
                </c:pt>
                <c:pt idx="6">
                  <c:v>0.12179487179487179</c:v>
                </c:pt>
                <c:pt idx="7">
                  <c:v>0.1858974358974359</c:v>
                </c:pt>
                <c:pt idx="8">
                  <c:v>7.0512820512820512E-2</c:v>
                </c:pt>
              </c:numCache>
            </c:numRef>
          </c:val>
          <c:extLst xmlns:c16r2="http://schemas.microsoft.com/office/drawing/2015/06/chart">
            <c:ext xmlns:c16="http://schemas.microsoft.com/office/drawing/2014/chart" uri="{C3380CC4-5D6E-409C-BE32-E72D297353CC}">
              <c16:uniqueId val="{00000002-0D6D-4CD5-856D-77C29D2E7688}"/>
            </c:ext>
          </c:extLst>
        </c:ser>
        <c:ser>
          <c:idx val="3"/>
          <c:order val="3"/>
          <c:tx>
            <c:strRef>
              <c:f>В11!$E$2</c:f>
              <c:strCache>
                <c:ptCount val="1"/>
                <c:pt idx="0">
                  <c:v>Зовсім не важливо</c:v>
                </c:pt>
              </c:strCache>
            </c:strRef>
          </c:tx>
          <c:spPr>
            <a:solidFill>
              <a:srgbClr val="FFC00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В11!$A$3:$A$11</c:f>
              <c:strCache>
                <c:ptCount val="9"/>
                <c:pt idx="0">
                  <c:v>Будівництво Полтавського аеропорту</c:v>
                </c:pt>
                <c:pt idx="1">
                  <c:v>Забезпечення сучасним обладнанням 
радіологічного центру обласного онкологічного диспансеру</c:v>
                </c:pt>
                <c:pt idx="2">
                  <c:v>Будівництво заводу із переробки сміття</c:v>
                </c:pt>
                <c:pt idx="3">
                  <c:v>Встановлення в навчальних та лікувальних закладах фільтрів доочищення питної води</c:v>
                </c:pt>
                <c:pt idx="4">
                  <c:v>Укріплення берегів Кременчуцького водосховища</c:v>
                </c:pt>
                <c:pt idx="5">
                  <c:v>Ремонт зупинок громадського транспорту</c:v>
                </c:pt>
                <c:pt idx="6">
                  <c:v>Встановлення дитячих ігрових майданчиків
 в населених пунктах області</c:v>
                </c:pt>
                <c:pt idx="7">
                  <c:v>Модернізація матеріально-технічної бази 
професійно-технічної освіти</c:v>
                </c:pt>
                <c:pt idx="8">
                  <c:v>Ремонт доріг, що сполучають
 населені пункти сільської місцевості області</c:v>
                </c:pt>
              </c:strCache>
            </c:strRef>
          </c:cat>
          <c:val>
            <c:numRef>
              <c:f>В11!$E$3:$E$11</c:f>
              <c:numCache>
                <c:formatCode>#\ ##0.0%</c:formatCode>
                <c:ptCount val="9"/>
                <c:pt idx="0">
                  <c:v>7.6923076923076927E-2</c:v>
                </c:pt>
                <c:pt idx="1">
                  <c:v>3.2051282051282055E-2</c:v>
                </c:pt>
                <c:pt idx="2">
                  <c:v>3.8461538461538464E-2</c:v>
                </c:pt>
                <c:pt idx="3">
                  <c:v>5.1282051282051287E-2</c:v>
                </c:pt>
                <c:pt idx="4">
                  <c:v>0.11538461538461538</c:v>
                </c:pt>
                <c:pt idx="5">
                  <c:v>8.3333333333333343E-2</c:v>
                </c:pt>
                <c:pt idx="6">
                  <c:v>8.3333333333333343E-2</c:v>
                </c:pt>
                <c:pt idx="7">
                  <c:v>0.16666666666666669</c:v>
                </c:pt>
                <c:pt idx="8">
                  <c:v>4.4871794871794872E-2</c:v>
                </c:pt>
              </c:numCache>
            </c:numRef>
          </c:val>
          <c:extLst xmlns:c16r2="http://schemas.microsoft.com/office/drawing/2015/06/chart">
            <c:ext xmlns:c16="http://schemas.microsoft.com/office/drawing/2014/chart" uri="{C3380CC4-5D6E-409C-BE32-E72D297353CC}">
              <c16:uniqueId val="{00000003-0D6D-4CD5-856D-77C29D2E7688}"/>
            </c:ext>
          </c:extLst>
        </c:ser>
        <c:ser>
          <c:idx val="4"/>
          <c:order val="4"/>
          <c:tx>
            <c:strRef>
              <c:f>В11!$F$2</c:f>
              <c:strCache>
                <c:ptCount val="1"/>
                <c:pt idx="0">
                  <c:v>Не можу відповісти</c:v>
                </c:pt>
              </c:strCache>
            </c:strRef>
          </c:tx>
          <c:spPr>
            <a:solidFill>
              <a:srgbClr val="5B9BD5"/>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В11!$A$3:$A$11</c:f>
              <c:strCache>
                <c:ptCount val="9"/>
                <c:pt idx="0">
                  <c:v>Будівництво Полтавського аеропорту</c:v>
                </c:pt>
                <c:pt idx="1">
                  <c:v>Забезпечення сучасним обладнанням 
радіологічного центру обласного онкологічного диспансеру</c:v>
                </c:pt>
                <c:pt idx="2">
                  <c:v>Будівництво заводу із переробки сміття</c:v>
                </c:pt>
                <c:pt idx="3">
                  <c:v>Встановлення в навчальних та лікувальних закладах фільтрів доочищення питної води</c:v>
                </c:pt>
                <c:pt idx="4">
                  <c:v>Укріплення берегів Кременчуцького водосховища</c:v>
                </c:pt>
                <c:pt idx="5">
                  <c:v>Ремонт зупинок громадського транспорту</c:v>
                </c:pt>
                <c:pt idx="6">
                  <c:v>Встановлення дитячих ігрових майданчиків
 в населених пунктах області</c:v>
                </c:pt>
                <c:pt idx="7">
                  <c:v>Модернізація матеріально-технічної бази 
професійно-технічної освіти</c:v>
                </c:pt>
                <c:pt idx="8">
                  <c:v>Ремонт доріг, що сполучають
 населені пункти сільської місцевості області</c:v>
                </c:pt>
              </c:strCache>
            </c:strRef>
          </c:cat>
          <c:val>
            <c:numRef>
              <c:f>В11!$F$3:$F$11</c:f>
              <c:numCache>
                <c:formatCode>#\ ##0.0%</c:formatCode>
                <c:ptCount val="9"/>
                <c:pt idx="0">
                  <c:v>0.10897435897435898</c:v>
                </c:pt>
                <c:pt idx="1">
                  <c:v>8.3333333333333343E-2</c:v>
                </c:pt>
                <c:pt idx="2">
                  <c:v>7.6923076923076927E-2</c:v>
                </c:pt>
                <c:pt idx="3">
                  <c:v>9.6153846153846145E-2</c:v>
                </c:pt>
                <c:pt idx="4">
                  <c:v>0.15384615384615385</c:v>
                </c:pt>
                <c:pt idx="5">
                  <c:v>8.9743589743589744E-2</c:v>
                </c:pt>
                <c:pt idx="6">
                  <c:v>8.3333333333333343E-2</c:v>
                </c:pt>
                <c:pt idx="7">
                  <c:v>0.14102564102564102</c:v>
                </c:pt>
                <c:pt idx="8">
                  <c:v>0.13461538461538461</c:v>
                </c:pt>
              </c:numCache>
            </c:numRef>
          </c:val>
          <c:extLst xmlns:c16r2="http://schemas.microsoft.com/office/drawing/2015/06/chart">
            <c:ext xmlns:c16="http://schemas.microsoft.com/office/drawing/2014/chart" uri="{C3380CC4-5D6E-409C-BE32-E72D297353CC}">
              <c16:uniqueId val="{00000004-0D6D-4CD5-856D-77C29D2E7688}"/>
            </c:ext>
          </c:extLst>
        </c:ser>
        <c:dLbls>
          <c:showLegendKey val="0"/>
          <c:showVal val="0"/>
          <c:showCatName val="0"/>
          <c:showSerName val="0"/>
          <c:showPercent val="0"/>
          <c:showBubbleSize val="0"/>
        </c:dLbls>
        <c:gapWidth val="150"/>
        <c:overlap val="100"/>
        <c:axId val="265064448"/>
        <c:axId val="265065984"/>
      </c:barChart>
      <c:catAx>
        <c:axId val="265064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ru-RU"/>
          </a:p>
        </c:txPr>
        <c:crossAx val="265065984"/>
        <c:crosses val="autoZero"/>
        <c:auto val="1"/>
        <c:lblAlgn val="ctr"/>
        <c:lblOffset val="100"/>
        <c:noMultiLvlLbl val="0"/>
      </c:catAx>
      <c:valAx>
        <c:axId val="265065984"/>
        <c:scaling>
          <c:orientation val="minMax"/>
        </c:scaling>
        <c:delete val="1"/>
        <c:axPos val="b"/>
        <c:numFmt formatCode="0%" sourceLinked="1"/>
        <c:majorTickMark val="out"/>
        <c:minorTickMark val="none"/>
        <c:tickLblPos val="nextTo"/>
        <c:crossAx val="265064448"/>
        <c:crosses val="autoZero"/>
        <c:crossBetween val="between"/>
      </c:valAx>
      <c:spPr>
        <a:noFill/>
        <a:ln w="25400">
          <a:noFill/>
        </a:ln>
      </c:spPr>
    </c:plotArea>
    <c:legend>
      <c:legendPos val="b"/>
      <c:layout>
        <c:manualLayout>
          <c:xMode val="edge"/>
          <c:yMode val="edge"/>
          <c:x val="1.6954214056576263E-2"/>
          <c:y val="0.92923960226125579"/>
          <c:w val="0.96818119957227566"/>
          <c:h val="4.7091661619220626E-2"/>
        </c:manualLayout>
      </c:layout>
      <c:overlay val="0"/>
      <c:spPr>
        <a:noFill/>
        <a:ln w="25400">
          <a:noFill/>
        </a:ln>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w="6350">
      <a:noFill/>
    </a:ln>
  </c:spPr>
  <c:txPr>
    <a:bodyPr/>
    <a:lstStyle/>
    <a:p>
      <a:pPr>
        <a:defRPr/>
      </a:pPr>
      <a:endParaRPr lang="ru-RU"/>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bar"/>
        <c:grouping val="stack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В12!$A$1:$A$7</c:f>
              <c:strCache>
                <c:ptCount val="7"/>
                <c:pt idx="0">
                  <c:v>Від депутатів обласної ради</c:v>
                </c:pt>
                <c:pt idx="1">
                  <c:v>Важко відповісти</c:v>
                </c:pt>
                <c:pt idx="2">
                  <c:v>Від депутатів місцевих рад</c:v>
                </c:pt>
                <c:pt idx="3">
                  <c:v>Від Голови обласної державної адміністрації</c:v>
                </c:pt>
                <c:pt idx="4">
                  <c:v>Від Верховної Ради України</c:v>
                </c:pt>
                <c:pt idx="5">
                  <c:v>Від голів територіальних громад</c:v>
                </c:pt>
                <c:pt idx="6">
                  <c:v>Від Президента та Кабінету Міністрів України</c:v>
                </c:pt>
              </c:strCache>
            </c:strRef>
          </c:cat>
          <c:val>
            <c:numRef>
              <c:f>В12!$B$1:$B$7</c:f>
              <c:numCache>
                <c:formatCode>0.0%</c:formatCode>
                <c:ptCount val="7"/>
                <c:pt idx="0">
                  <c:v>7.6923076923076927E-2</c:v>
                </c:pt>
                <c:pt idx="1">
                  <c:v>9.6153846153846159E-2</c:v>
                </c:pt>
                <c:pt idx="2">
                  <c:v>0.10897435897435898</c:v>
                </c:pt>
                <c:pt idx="3">
                  <c:v>0.11538461538461539</c:v>
                </c:pt>
                <c:pt idx="4">
                  <c:v>0.13461538461538461</c:v>
                </c:pt>
                <c:pt idx="5">
                  <c:v>0.1858974358974359</c:v>
                </c:pt>
                <c:pt idx="6">
                  <c:v>0.28205128205128205</c:v>
                </c:pt>
              </c:numCache>
            </c:numRef>
          </c:val>
          <c:extLst xmlns:c16r2="http://schemas.microsoft.com/office/drawing/2015/06/chart">
            <c:ext xmlns:c16="http://schemas.microsoft.com/office/drawing/2014/chart" uri="{C3380CC4-5D6E-409C-BE32-E72D297353CC}">
              <c16:uniqueId val="{00000000-A47D-4753-83D1-603752E6D7C8}"/>
            </c:ext>
          </c:extLst>
        </c:ser>
        <c:dLbls>
          <c:showLegendKey val="0"/>
          <c:showVal val="0"/>
          <c:showCatName val="0"/>
          <c:showSerName val="0"/>
          <c:showPercent val="0"/>
          <c:showBubbleSize val="0"/>
        </c:dLbls>
        <c:gapWidth val="150"/>
        <c:shape val="box"/>
        <c:axId val="266355072"/>
        <c:axId val="266356608"/>
        <c:axId val="0"/>
      </c:bar3DChart>
      <c:catAx>
        <c:axId val="26635507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ru-RU"/>
          </a:p>
        </c:txPr>
        <c:crossAx val="266356608"/>
        <c:crosses val="autoZero"/>
        <c:auto val="1"/>
        <c:lblAlgn val="ctr"/>
        <c:lblOffset val="100"/>
        <c:noMultiLvlLbl val="0"/>
      </c:catAx>
      <c:valAx>
        <c:axId val="266356608"/>
        <c:scaling>
          <c:orientation val="minMax"/>
        </c:scaling>
        <c:delete val="1"/>
        <c:axPos val="b"/>
        <c:majorGridlines>
          <c:spPr>
            <a:ln w="9525" cap="flat" cmpd="sng" algn="ctr">
              <a:noFill/>
              <a:round/>
            </a:ln>
            <a:effectLst/>
          </c:spPr>
        </c:majorGridlines>
        <c:numFmt formatCode="0.0%" sourceLinked="1"/>
        <c:majorTickMark val="none"/>
        <c:minorTickMark val="none"/>
        <c:tickLblPos val="nextTo"/>
        <c:crossAx val="2663550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10800000" scaled="1"/>
              <a:tileRect/>
            </a:gradFill>
            <a:ln>
              <a:noFill/>
            </a:ln>
            <a:effectLst/>
          </c:spPr>
          <c:invertIfNegative val="0"/>
          <c:dLbls>
            <c:dLbl>
              <c:idx val="0"/>
              <c:layout>
                <c:manualLayout>
                  <c:x val="-3.1787678382641814E-2"/>
                  <c:y val="-3.4275921165381321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B55-4667-9BEA-4F0EE35641F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В14!$A$3:$A$14</c:f>
              <c:strCache>
                <c:ptCount val="12"/>
                <c:pt idx="0">
                  <c:v>Тривале невирішення нагальних проблем
 у сфері ЖКГ</c:v>
                </c:pt>
                <c:pt idx="1">
                  <c:v>Скорочення кількості працюючих на підприємстві</c:v>
                </c:pt>
                <c:pt idx="2">
                  <c:v>Корупція у місцевих владних структурах</c:v>
                </c:pt>
                <c:pt idx="3">
                  <c:v>Інше</c:v>
                </c:pt>
                <c:pt idx="4">
                  <c:v>Закриття навчальних та медичних закладів</c:v>
                </c:pt>
                <c:pt idx="5">
                  <c:v>Неспроможність системи охорони здоров’я</c:v>
                </c:pt>
                <c:pt idx="6">
                  <c:v>Порушення конституційних прав, громадянських свобод </c:v>
                </c:pt>
                <c:pt idx="7">
                  <c:v>Забруднення навколишнього середовища</c:v>
                </c:pt>
                <c:pt idx="8">
                  <c:v>Важко відповісти</c:v>
                </c:pt>
                <c:pt idx="9">
                  <c:v>Посилення обмежень, пов’язаних
 із зростанням кількості інфікованих на COVID-19</c:v>
                </c:pt>
                <c:pt idx="10">
                  <c:v>Свавілля чиновників</c:v>
                </c:pt>
                <c:pt idx="11">
                  <c:v>Зростання цін та тарифів</c:v>
                </c:pt>
              </c:strCache>
            </c:strRef>
          </c:cat>
          <c:val>
            <c:numRef>
              <c:f>В14!$B$3:$B$14</c:f>
              <c:numCache>
                <c:formatCode>#\ ##0.0%</c:formatCode>
                <c:ptCount val="12"/>
                <c:pt idx="0">
                  <c:v>1.9230769230769232E-2</c:v>
                </c:pt>
                <c:pt idx="1">
                  <c:v>3.2051282051282055E-2</c:v>
                </c:pt>
                <c:pt idx="2">
                  <c:v>3.8461538461538464E-2</c:v>
                </c:pt>
                <c:pt idx="3">
                  <c:v>5.1282051282051287E-2</c:v>
                </c:pt>
                <c:pt idx="4">
                  <c:v>5.7692307692307689E-2</c:v>
                </c:pt>
                <c:pt idx="5">
                  <c:v>5.7692307692307689E-2</c:v>
                </c:pt>
                <c:pt idx="6">
                  <c:v>6.3205128205127997E-2</c:v>
                </c:pt>
                <c:pt idx="7">
                  <c:v>7.3923076923076897E-2</c:v>
                </c:pt>
                <c:pt idx="8">
                  <c:v>7.7948717948717994E-2</c:v>
                </c:pt>
                <c:pt idx="9">
                  <c:v>0.10538461538461499</c:v>
                </c:pt>
                <c:pt idx="10">
                  <c:v>0.13461538461538461</c:v>
                </c:pt>
                <c:pt idx="11">
                  <c:v>0.28846153846153849</c:v>
                </c:pt>
              </c:numCache>
            </c:numRef>
          </c:val>
          <c:extLst xmlns:c16r2="http://schemas.microsoft.com/office/drawing/2015/06/chart">
            <c:ext xmlns:c16="http://schemas.microsoft.com/office/drawing/2014/chart" uri="{C3380CC4-5D6E-409C-BE32-E72D297353CC}">
              <c16:uniqueId val="{00000001-EB55-4667-9BEA-4F0EE35641F7}"/>
            </c:ext>
          </c:extLst>
        </c:ser>
        <c:dLbls>
          <c:dLblPos val="inEnd"/>
          <c:showLegendKey val="0"/>
          <c:showVal val="1"/>
          <c:showCatName val="0"/>
          <c:showSerName val="0"/>
          <c:showPercent val="0"/>
          <c:showBubbleSize val="0"/>
        </c:dLbls>
        <c:gapWidth val="140"/>
        <c:overlap val="-25"/>
        <c:axId val="264979200"/>
        <c:axId val="264980352"/>
      </c:barChart>
      <c:catAx>
        <c:axId val="264979200"/>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ru-RU"/>
          </a:p>
        </c:txPr>
        <c:crossAx val="264980352"/>
        <c:crosses val="autoZero"/>
        <c:auto val="1"/>
        <c:lblAlgn val="ctr"/>
        <c:lblOffset val="100"/>
        <c:noMultiLvlLbl val="0"/>
      </c:catAx>
      <c:valAx>
        <c:axId val="264980352"/>
        <c:scaling>
          <c:orientation val="minMax"/>
        </c:scaling>
        <c:delete val="1"/>
        <c:axPos val="b"/>
        <c:numFmt formatCode="#\ ##0.0%" sourceLinked="1"/>
        <c:majorTickMark val="none"/>
        <c:minorTickMark val="none"/>
        <c:tickLblPos val="nextTo"/>
        <c:crossAx val="26497920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bar"/>
        <c:grouping val="percentStacked"/>
        <c:varyColors val="0"/>
        <c:ser>
          <c:idx val="0"/>
          <c:order val="0"/>
          <c:tx>
            <c:strRef>
              <c:f>'B1.2'!$B$2</c:f>
              <c:strCache>
                <c:ptCount val="1"/>
                <c:pt idx="0">
                  <c:v>Чоловіки</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'B1.2'!$A$3:$A$6</c:f>
              <c:strCache>
                <c:ptCount val="4"/>
                <c:pt idx="0">
                  <c:v>Позитивно</c:v>
                </c:pt>
                <c:pt idx="1">
                  <c:v>Негативно</c:v>
                </c:pt>
                <c:pt idx="2">
                  <c:v>Не змінюється</c:v>
                </c:pt>
                <c:pt idx="3">
                  <c:v>Не можу відповісти</c:v>
                </c:pt>
              </c:strCache>
            </c:strRef>
          </c:cat>
          <c:val>
            <c:numRef>
              <c:f>'B1.2'!$B$3:$B$6</c:f>
              <c:numCache>
                <c:formatCode>#\ ##0.0%</c:formatCode>
                <c:ptCount val="4"/>
                <c:pt idx="0">
                  <c:v>0.4390243902439025</c:v>
                </c:pt>
                <c:pt idx="1">
                  <c:v>0.31707317073170732</c:v>
                </c:pt>
                <c:pt idx="2">
                  <c:v>0.1951219512195122</c:v>
                </c:pt>
                <c:pt idx="3">
                  <c:v>4.878048780487805E-2</c:v>
                </c:pt>
              </c:numCache>
            </c:numRef>
          </c:val>
          <c:extLst xmlns:c16r2="http://schemas.microsoft.com/office/drawing/2015/06/chart">
            <c:ext xmlns:c16="http://schemas.microsoft.com/office/drawing/2014/chart" uri="{C3380CC4-5D6E-409C-BE32-E72D297353CC}">
              <c16:uniqueId val="{00000000-5DC4-43FA-9F8B-869B148C22A3}"/>
            </c:ext>
          </c:extLst>
        </c:ser>
        <c:ser>
          <c:idx val="1"/>
          <c:order val="1"/>
          <c:tx>
            <c:strRef>
              <c:f>'B1.2'!$C$2</c:f>
              <c:strCache>
                <c:ptCount val="1"/>
                <c:pt idx="0">
                  <c:v>Жінки</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'B1.2'!$A$3:$A$6</c:f>
              <c:strCache>
                <c:ptCount val="4"/>
                <c:pt idx="0">
                  <c:v>Позитивно</c:v>
                </c:pt>
                <c:pt idx="1">
                  <c:v>Негативно</c:v>
                </c:pt>
                <c:pt idx="2">
                  <c:v>Не змінюється</c:v>
                </c:pt>
                <c:pt idx="3">
                  <c:v>Не можу відповісти</c:v>
                </c:pt>
              </c:strCache>
            </c:strRef>
          </c:cat>
          <c:val>
            <c:numRef>
              <c:f>'B1.2'!$C$3:$C$6</c:f>
              <c:numCache>
                <c:formatCode>#\ ##0.0%</c:formatCode>
                <c:ptCount val="4"/>
                <c:pt idx="0">
                  <c:v>0.24324324324324323</c:v>
                </c:pt>
                <c:pt idx="1">
                  <c:v>0.44594594594594594</c:v>
                </c:pt>
                <c:pt idx="2">
                  <c:v>0.27027027027027029</c:v>
                </c:pt>
                <c:pt idx="3">
                  <c:v>4.0540540540540543E-2</c:v>
                </c:pt>
              </c:numCache>
            </c:numRef>
          </c:val>
          <c:extLst xmlns:c16r2="http://schemas.microsoft.com/office/drawing/2015/06/chart">
            <c:ext xmlns:c16="http://schemas.microsoft.com/office/drawing/2014/chart" uri="{C3380CC4-5D6E-409C-BE32-E72D297353CC}">
              <c16:uniqueId val="{00000001-5DC4-43FA-9F8B-869B148C22A3}"/>
            </c:ext>
          </c:extLst>
        </c:ser>
        <c:dLbls>
          <c:showLegendKey val="0"/>
          <c:showVal val="0"/>
          <c:showCatName val="0"/>
          <c:showSerName val="0"/>
          <c:showPercent val="0"/>
          <c:showBubbleSize val="0"/>
        </c:dLbls>
        <c:gapWidth val="150"/>
        <c:shape val="box"/>
        <c:axId val="240331776"/>
        <c:axId val="240341760"/>
        <c:axId val="0"/>
      </c:bar3DChart>
      <c:catAx>
        <c:axId val="2403317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ru-RU"/>
          </a:p>
        </c:txPr>
        <c:crossAx val="240341760"/>
        <c:crosses val="autoZero"/>
        <c:auto val="1"/>
        <c:lblAlgn val="ctr"/>
        <c:lblOffset val="100"/>
        <c:noMultiLvlLbl val="0"/>
      </c:catAx>
      <c:valAx>
        <c:axId val="240341760"/>
        <c:scaling>
          <c:orientation val="minMax"/>
        </c:scaling>
        <c:delete val="1"/>
        <c:axPos val="b"/>
        <c:majorGridlines>
          <c:spPr>
            <a:ln w="9525" cap="flat" cmpd="sng" algn="ctr">
              <a:noFill/>
              <a:round/>
            </a:ln>
            <a:effectLst/>
          </c:spPr>
        </c:majorGridlines>
        <c:numFmt formatCode="0%" sourceLinked="1"/>
        <c:majorTickMark val="out"/>
        <c:minorTickMark val="none"/>
        <c:tickLblPos val="nextTo"/>
        <c:crossAx val="240331776"/>
        <c:crosses val="autoZero"/>
        <c:crossBetween val="between"/>
      </c:valAx>
      <c:spPr>
        <a:noFill/>
        <a:ln w="25400">
          <a:noFill/>
        </a:ln>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w="9525" cap="flat" cmpd="sng" algn="ctr">
      <a:noFill/>
      <a:round/>
    </a:ln>
    <a:effectLst/>
  </c:spPr>
  <c:txPr>
    <a:bodyPr/>
    <a:lstStyle/>
    <a:p>
      <a:pPr>
        <a:defRPr/>
      </a:pPr>
      <a:endParaRPr lang="ru-RU"/>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lineChart>
        <c:grouping val="stacked"/>
        <c:varyColors val="0"/>
        <c:ser>
          <c:idx val="0"/>
          <c:order val="0"/>
          <c:spPr>
            <a:ln w="34925" cap="rnd" cmpd="sng" algn="ctr">
              <a:solidFill>
                <a:schemeClr val="accent2"/>
              </a:solidFill>
              <a:prstDash val="solid"/>
              <a:round/>
            </a:ln>
            <a:effectLst/>
          </c:spPr>
          <c:marker>
            <c:symbol val="circle"/>
            <c:size val="5"/>
            <c:spPr>
              <a:solidFill>
                <a:schemeClr val="accent2"/>
              </a:solidFill>
              <a:ln w="6350" cap="flat" cmpd="sng" algn="ctr">
                <a:solidFill>
                  <a:schemeClr val="accent2"/>
                </a:solidFill>
                <a:prstDash val="solid"/>
                <a:round/>
              </a:ln>
              <a:effectLst/>
            </c:spPr>
          </c:marker>
          <c:dLbls>
            <c:spPr>
              <a:noFill/>
              <a:ln w="25400">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В15!$A$3:$A$10</c:f>
              <c:strCache>
                <c:ptCount val="8"/>
                <c:pt idx="0">
                  <c:v>Важко відповісти</c:v>
                </c:pt>
                <c:pt idx="1">
                  <c:v>Письмове звернення до керівників владних структур, народних</c:v>
                </c:pt>
                <c:pt idx="2">
                  <c:v>Страйкування</c:v>
                </c:pt>
                <c:pt idx="3">
                  <c:v>Оприлюднення громадянської позиції у соціальних мережах, інш</c:v>
                </c:pt>
                <c:pt idx="4">
                  <c:v>Звернення до суду</c:v>
                </c:pt>
                <c:pt idx="5">
                  <c:v>Організація збору підписів</c:v>
                </c:pt>
                <c:pt idx="6">
                  <c:v>Обговорення у колі найближчих знайомих, колег, сусідів</c:v>
                </c:pt>
                <c:pt idx="7">
                  <c:v>Участь у мітингах, пікетуваннях, других вуличних заходах</c:v>
                </c:pt>
              </c:strCache>
            </c:strRef>
          </c:cat>
          <c:val>
            <c:numRef>
              <c:f>В15!$B$3:$B$10</c:f>
              <c:numCache>
                <c:formatCode>#\ ##0.0%</c:formatCode>
                <c:ptCount val="8"/>
                <c:pt idx="0">
                  <c:v>6.4102564102564109E-3</c:v>
                </c:pt>
                <c:pt idx="1">
                  <c:v>5.1282051282051287E-2</c:v>
                </c:pt>
                <c:pt idx="2">
                  <c:v>8.3333333333333343E-2</c:v>
                </c:pt>
                <c:pt idx="3">
                  <c:v>0.12179487179487179</c:v>
                </c:pt>
                <c:pt idx="4">
                  <c:v>0.12820512820512822</c:v>
                </c:pt>
                <c:pt idx="5">
                  <c:v>0.16266666666666699</c:v>
                </c:pt>
                <c:pt idx="6">
                  <c:v>0.19</c:v>
                </c:pt>
                <c:pt idx="7">
                  <c:v>0.25641025641025644</c:v>
                </c:pt>
              </c:numCache>
            </c:numRef>
          </c:val>
          <c:smooth val="0"/>
          <c:extLst xmlns:c16r2="http://schemas.microsoft.com/office/drawing/2015/06/chart">
            <c:ext xmlns:c16="http://schemas.microsoft.com/office/drawing/2014/chart" uri="{C3380CC4-5D6E-409C-BE32-E72D297353CC}">
              <c16:uniqueId val="{00000000-4E4A-45D1-99C4-7C19115B8B02}"/>
            </c:ext>
          </c:extLst>
        </c:ser>
        <c:dLbls>
          <c:showLegendKey val="0"/>
          <c:showVal val="0"/>
          <c:showCatName val="0"/>
          <c:showSerName val="0"/>
          <c:showPercent val="0"/>
          <c:showBubbleSize val="0"/>
        </c:dLbls>
        <c:dropLines>
          <c:spPr>
            <a:ln w="3175" cap="flat" cmpd="sng" algn="ctr">
              <a:solidFill>
                <a:schemeClr val="bg1">
                  <a:lumMod val="65000"/>
                </a:schemeClr>
              </a:solidFill>
              <a:prstDash val="solid"/>
              <a:round/>
            </a:ln>
            <a:effectLst/>
          </c:spPr>
        </c:dropLines>
        <c:marker val="1"/>
        <c:smooth val="0"/>
        <c:axId val="266281344"/>
        <c:axId val="266282880"/>
      </c:lineChart>
      <c:catAx>
        <c:axId val="26628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ru-RU"/>
          </a:p>
        </c:txPr>
        <c:crossAx val="266282880"/>
        <c:crosses val="autoZero"/>
        <c:auto val="1"/>
        <c:lblAlgn val="ctr"/>
        <c:lblOffset val="100"/>
        <c:noMultiLvlLbl val="0"/>
      </c:catAx>
      <c:valAx>
        <c:axId val="266282880"/>
        <c:scaling>
          <c:orientation val="minMax"/>
        </c:scaling>
        <c:delete val="1"/>
        <c:axPos val="l"/>
        <c:numFmt formatCode="#\ ##0.0%" sourceLinked="1"/>
        <c:majorTickMark val="out"/>
        <c:minorTickMark val="none"/>
        <c:tickLblPos val="nextTo"/>
        <c:crossAx val="266281344"/>
        <c:crosses val="autoZero"/>
        <c:crossBetween val="between"/>
      </c:valAx>
      <c:spPr>
        <a:noFill/>
        <a:ln w="25400">
          <a:noFill/>
        </a:ln>
        <a:effectLst/>
      </c:spPr>
    </c:plotArea>
    <c:plotVisOnly val="1"/>
    <c:dispBlanksAs val="zero"/>
    <c:showDLblsOverMax val="0"/>
  </c:chart>
  <c:spPr>
    <a:noFill/>
    <a:ln w="19050" cap="flat" cmpd="sng" algn="ctr">
      <a:noFill/>
      <a:prstDash val="solid"/>
      <a:round/>
    </a:ln>
    <a:effectLst/>
  </c:spPr>
  <c:txPr>
    <a:bodyPr/>
    <a:lstStyle/>
    <a:p>
      <a:pPr>
        <a:defRPr/>
      </a:pPr>
      <a:endParaRPr lang="ru-RU"/>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170573609570283E-2"/>
          <c:y val="4.4510123438361672E-2"/>
          <c:w val="0.76301744068932964"/>
          <c:h val="0.93433941610379267"/>
        </c:manualLayout>
      </c:layout>
      <c:pie3DChart>
        <c:varyColors val="1"/>
        <c:ser>
          <c:idx val="0"/>
          <c:order val="0"/>
          <c:explosion val="14"/>
          <c:dPt>
            <c:idx val="0"/>
            <c:bubble3D val="0"/>
            <c:spPr>
              <a:solidFill>
                <a:schemeClr val="accent1"/>
              </a:solidFill>
              <a:ln>
                <a:noFill/>
              </a:ln>
              <a:effectLst/>
              <a:sp3d>
                <a:contourClr>
                  <a:schemeClr val="lt1"/>
                </a:contourClr>
              </a:sp3d>
            </c:spPr>
            <c:extLst xmlns:c16r2="http://schemas.microsoft.com/office/drawing/2015/06/chart">
              <c:ext xmlns:c16="http://schemas.microsoft.com/office/drawing/2014/chart" uri="{C3380CC4-5D6E-409C-BE32-E72D297353CC}">
                <c16:uniqueId val="{00000001-BD17-4689-A62D-9B08775CF1FF}"/>
              </c:ext>
            </c:extLst>
          </c:dPt>
          <c:dPt>
            <c:idx val="1"/>
            <c:bubble3D val="0"/>
            <c:spPr>
              <a:solidFill>
                <a:schemeClr val="accent2"/>
              </a:solidFill>
              <a:ln>
                <a:noFill/>
              </a:ln>
              <a:effectLst/>
              <a:sp3d>
                <a:contourClr>
                  <a:schemeClr val="lt1"/>
                </a:contourClr>
              </a:sp3d>
            </c:spPr>
            <c:extLst xmlns:c16r2="http://schemas.microsoft.com/office/drawing/2015/06/chart">
              <c:ext xmlns:c16="http://schemas.microsoft.com/office/drawing/2014/chart" uri="{C3380CC4-5D6E-409C-BE32-E72D297353CC}">
                <c16:uniqueId val="{00000003-BD17-4689-A62D-9B08775CF1FF}"/>
              </c:ext>
            </c:extLst>
          </c:dPt>
          <c:dPt>
            <c:idx val="2"/>
            <c:bubble3D val="0"/>
            <c:spPr>
              <a:solidFill>
                <a:schemeClr val="accent3"/>
              </a:solidFill>
              <a:ln>
                <a:noFill/>
              </a:ln>
              <a:effectLst/>
              <a:sp3d>
                <a:contourClr>
                  <a:schemeClr val="lt1"/>
                </a:contourClr>
              </a:sp3d>
            </c:spPr>
            <c:extLst xmlns:c16r2="http://schemas.microsoft.com/office/drawing/2015/06/chart">
              <c:ext xmlns:c16="http://schemas.microsoft.com/office/drawing/2014/chart" uri="{C3380CC4-5D6E-409C-BE32-E72D297353CC}">
                <c16:uniqueId val="{00000005-BD17-4689-A62D-9B08775CF1FF}"/>
              </c:ext>
            </c:extLst>
          </c:dPt>
          <c:dPt>
            <c:idx val="3"/>
            <c:bubble3D val="0"/>
            <c:spPr>
              <a:solidFill>
                <a:schemeClr val="accent4"/>
              </a:solidFill>
              <a:ln>
                <a:noFill/>
              </a:ln>
              <a:effectLst/>
              <a:sp3d>
                <a:contourClr>
                  <a:schemeClr val="lt1"/>
                </a:contourClr>
              </a:sp3d>
            </c:spPr>
            <c:extLst xmlns:c16r2="http://schemas.microsoft.com/office/drawing/2015/06/chart">
              <c:ext xmlns:c16="http://schemas.microsoft.com/office/drawing/2014/chart" uri="{C3380CC4-5D6E-409C-BE32-E72D297353CC}">
                <c16:uniqueId val="{00000007-BD17-4689-A62D-9B08775CF1FF}"/>
              </c:ext>
            </c:extLst>
          </c:dPt>
          <c:dPt>
            <c:idx val="4"/>
            <c:bubble3D val="0"/>
            <c:spPr>
              <a:solidFill>
                <a:schemeClr val="accent5"/>
              </a:solidFill>
              <a:ln>
                <a:noFill/>
              </a:ln>
              <a:effectLst/>
              <a:sp3d>
                <a:contourClr>
                  <a:schemeClr val="lt1"/>
                </a:contourClr>
              </a:sp3d>
            </c:spPr>
            <c:extLst xmlns:c16r2="http://schemas.microsoft.com/office/drawing/2015/06/chart">
              <c:ext xmlns:c16="http://schemas.microsoft.com/office/drawing/2014/chart" uri="{C3380CC4-5D6E-409C-BE32-E72D297353CC}">
                <c16:uniqueId val="{00000009-BD17-4689-A62D-9B08775CF1FF}"/>
              </c:ext>
            </c:extLst>
          </c:dPt>
          <c:dPt>
            <c:idx val="5"/>
            <c:bubble3D val="0"/>
            <c:spPr>
              <a:solidFill>
                <a:schemeClr val="accent6"/>
              </a:solidFill>
              <a:ln>
                <a:noFill/>
              </a:ln>
              <a:effectLst/>
              <a:sp3d>
                <a:contourClr>
                  <a:schemeClr val="lt1"/>
                </a:contourClr>
              </a:sp3d>
            </c:spPr>
            <c:extLst xmlns:c16r2="http://schemas.microsoft.com/office/drawing/2015/06/chart">
              <c:ext xmlns:c16="http://schemas.microsoft.com/office/drawing/2014/chart" uri="{C3380CC4-5D6E-409C-BE32-E72D297353CC}">
                <c16:uniqueId val="{0000000B-BD17-4689-A62D-9B08775CF1FF}"/>
              </c:ext>
            </c:extLst>
          </c:dPt>
          <c:dPt>
            <c:idx val="6"/>
            <c:bubble3D val="0"/>
            <c:spPr>
              <a:solidFill>
                <a:schemeClr val="accent1">
                  <a:lumMod val="60000"/>
                </a:schemeClr>
              </a:solidFill>
              <a:ln>
                <a:noFill/>
              </a:ln>
              <a:effectLst/>
              <a:sp3d>
                <a:contourClr>
                  <a:schemeClr val="lt1"/>
                </a:contourClr>
              </a:sp3d>
            </c:spPr>
            <c:extLst xmlns:c16r2="http://schemas.microsoft.com/office/drawing/2015/06/chart">
              <c:ext xmlns:c16="http://schemas.microsoft.com/office/drawing/2014/chart" uri="{C3380CC4-5D6E-409C-BE32-E72D297353CC}">
                <c16:uniqueId val="{0000000D-BD17-4689-A62D-9B08775CF1FF}"/>
              </c:ext>
            </c:extLst>
          </c:dPt>
          <c:dPt>
            <c:idx val="7"/>
            <c:bubble3D val="0"/>
            <c:spPr>
              <a:solidFill>
                <a:schemeClr val="accent2">
                  <a:lumMod val="60000"/>
                </a:schemeClr>
              </a:solidFill>
              <a:ln>
                <a:noFill/>
              </a:ln>
              <a:effectLst/>
              <a:sp3d>
                <a:contourClr>
                  <a:schemeClr val="lt1"/>
                </a:contourClr>
              </a:sp3d>
            </c:spPr>
            <c:extLst xmlns:c16r2="http://schemas.microsoft.com/office/drawing/2015/06/chart">
              <c:ext xmlns:c16="http://schemas.microsoft.com/office/drawing/2014/chart" uri="{C3380CC4-5D6E-409C-BE32-E72D297353CC}">
                <c16:uniqueId val="{0000000F-BD17-4689-A62D-9B08775CF1FF}"/>
              </c:ext>
            </c:extLst>
          </c:dPt>
          <c:dPt>
            <c:idx val="8"/>
            <c:bubble3D val="0"/>
            <c:spPr>
              <a:solidFill>
                <a:schemeClr val="accent3">
                  <a:lumMod val="60000"/>
                </a:schemeClr>
              </a:solidFill>
              <a:ln>
                <a:noFill/>
              </a:ln>
              <a:effectLst/>
              <a:sp3d>
                <a:contourClr>
                  <a:schemeClr val="lt1"/>
                </a:contourClr>
              </a:sp3d>
            </c:spPr>
            <c:extLst xmlns:c16r2="http://schemas.microsoft.com/office/drawing/2015/06/chart">
              <c:ext xmlns:c16="http://schemas.microsoft.com/office/drawing/2014/chart" uri="{C3380CC4-5D6E-409C-BE32-E72D297353CC}">
                <c16:uniqueId val="{00000011-BD17-4689-A62D-9B08775CF1FF}"/>
              </c:ext>
            </c:extLst>
          </c:dPt>
          <c:dLbls>
            <c:dLbl>
              <c:idx val="0"/>
              <c:layout>
                <c:manualLayout>
                  <c:x val="-8.9887320730616758E-3"/>
                  <c:y val="-5.9335428565156683E-3"/>
                </c:manualLayout>
              </c:layout>
              <c:spPr>
                <a:noFill/>
                <a:ln w="2540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ru-RU"/>
                </a:p>
              </c:tx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D17-4689-A62D-9B08775CF1FF}"/>
                </c:ext>
              </c:extLst>
            </c:dLbl>
            <c:dLbl>
              <c:idx val="1"/>
              <c:layout>
                <c:manualLayout>
                  <c:x val="-3.8541898978028625E-3"/>
                  <c:y val="2.2899981340484929E-3"/>
                </c:manualLayout>
              </c:layout>
              <c:spPr>
                <a:noFill/>
                <a:ln w="2540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ru-RU"/>
                </a:p>
              </c:tx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D17-4689-A62D-9B08775CF1FF}"/>
                </c:ext>
              </c:extLst>
            </c:dLbl>
            <c:dLbl>
              <c:idx val="2"/>
              <c:layout>
                <c:manualLayout>
                  <c:x val="-3.7468469362291916E-2"/>
                  <c:y val="5.1038383235270948E-2"/>
                </c:manualLayout>
              </c:layout>
              <c:spPr>
                <a:noFill/>
                <a:ln w="2540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ru-RU"/>
                </a:p>
              </c:tx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D17-4689-A62D-9B08775CF1FF}"/>
                </c:ext>
              </c:extLst>
            </c:dLbl>
            <c:dLbl>
              <c:idx val="3"/>
              <c:layout>
                <c:manualLayout>
                  <c:x val="-5.3908957256631578E-2"/>
                  <c:y val="4.4014545575168033E-2"/>
                </c:manualLayout>
              </c:layout>
              <c:spPr>
                <a:noFill/>
                <a:ln w="2540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ru-RU"/>
                </a:p>
              </c:tx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D17-4689-A62D-9B08775CF1FF}"/>
                </c:ext>
              </c:extLst>
            </c:dLbl>
            <c:dLbl>
              <c:idx val="4"/>
              <c:layout>
                <c:manualLayout>
                  <c:x val="-8.6318153529777855E-2"/>
                  <c:y val="3.0076666956914706E-2"/>
                </c:manualLayout>
              </c:layout>
              <c:spPr>
                <a:noFill/>
                <a:ln w="2540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ru-RU"/>
                </a:p>
              </c:tx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D17-4689-A62D-9B08775CF1FF}"/>
                </c:ext>
              </c:extLst>
            </c:dLbl>
            <c:dLbl>
              <c:idx val="5"/>
              <c:layout>
                <c:manualLayout>
                  <c:x val="-0.12214730031598284"/>
                  <c:y val="-3.0046481156680059E-3"/>
                </c:manualLayout>
              </c:layout>
              <c:spPr>
                <a:noFill/>
                <a:ln w="2540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ru-RU"/>
                </a:p>
              </c:tx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BD17-4689-A62D-9B08775CF1FF}"/>
                </c:ext>
              </c:extLst>
            </c:dLbl>
            <c:dLbl>
              <c:idx val="6"/>
              <c:layout>
                <c:manualLayout>
                  <c:x val="-0.12849798414373462"/>
                  <c:y val="-0.17414702309130789"/>
                </c:manualLayout>
              </c:layout>
              <c:spPr>
                <a:noFill/>
                <a:ln w="2540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ru-RU"/>
                </a:p>
              </c:tx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BD17-4689-A62D-9B08775CF1FF}"/>
                </c:ext>
              </c:extLst>
            </c:dLbl>
            <c:dLbl>
              <c:idx val="7"/>
              <c:layout>
                <c:manualLayout>
                  <c:x val="8.5577412789037105E-2"/>
                  <c:y val="-0.19228603533563052"/>
                </c:manualLayout>
              </c:layout>
              <c:spPr>
                <a:noFill/>
                <a:ln w="2540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ru-RU"/>
                </a:p>
              </c:tx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BD17-4689-A62D-9B08775CF1FF}"/>
                </c:ext>
              </c:extLst>
            </c:dLbl>
            <c:dLbl>
              <c:idx val="8"/>
              <c:layout>
                <c:manualLayout>
                  <c:x val="0.16614618189908392"/>
                  <c:y val="5.2691138726142644E-2"/>
                </c:manualLayout>
              </c:layout>
              <c:spPr>
                <a:noFill/>
                <a:ln w="2540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ru-RU"/>
                </a:p>
              </c:tx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BD17-4689-A62D-9B08775CF1F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ru-RU"/>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В16!$A$3:$A$11</c:f>
              <c:strCache>
                <c:ptCount val="9"/>
                <c:pt idx="0">
                  <c:v>Важко відповісти</c:v>
                </c:pt>
                <c:pt idx="1">
                  <c:v>Закордонні ЗМІ</c:v>
                </c:pt>
                <c:pt idx="2">
                  <c:v>Місцеві газети</c:v>
                </c:pt>
                <c:pt idx="3">
                  <c:v>Всеукраїнські друковані видання</c:v>
                </c:pt>
                <c:pt idx="4">
                  <c:v>Радіо FM</c:v>
                </c:pt>
                <c:pt idx="5">
                  <c:v>Друзі, колеги</c:v>
                </c:pt>
                <c:pt idx="6">
                  <c:v>Українське телебачення</c:v>
                </c:pt>
                <c:pt idx="7">
                  <c:v>Інтернет-видання</c:v>
                </c:pt>
                <c:pt idx="8">
                  <c:v>Соціальні мережи</c:v>
                </c:pt>
              </c:strCache>
            </c:strRef>
          </c:cat>
          <c:val>
            <c:numRef>
              <c:f>В16!$B$3:$B$11</c:f>
              <c:numCache>
                <c:formatCode>#\ ##0.0%</c:formatCode>
                <c:ptCount val="9"/>
                <c:pt idx="0">
                  <c:v>6.41025641025641E-3</c:v>
                </c:pt>
                <c:pt idx="1">
                  <c:v>2.564102564102564E-2</c:v>
                </c:pt>
                <c:pt idx="2">
                  <c:v>3.8461538461538464E-2</c:v>
                </c:pt>
                <c:pt idx="3">
                  <c:v>4.4871794871794872E-2</c:v>
                </c:pt>
                <c:pt idx="4">
                  <c:v>7.0512820512820512E-2</c:v>
                </c:pt>
                <c:pt idx="5">
                  <c:v>0.10897435897435898</c:v>
                </c:pt>
                <c:pt idx="6">
                  <c:v>0.17948717948717949</c:v>
                </c:pt>
                <c:pt idx="7">
                  <c:v>0.20512820512820512</c:v>
                </c:pt>
                <c:pt idx="8">
                  <c:v>0.32051282051282054</c:v>
                </c:pt>
              </c:numCache>
            </c:numRef>
          </c:val>
          <c:extLst xmlns:c16r2="http://schemas.microsoft.com/office/drawing/2015/06/chart">
            <c:ext xmlns:c16="http://schemas.microsoft.com/office/drawing/2014/chart" uri="{C3380CC4-5D6E-409C-BE32-E72D297353CC}">
              <c16:uniqueId val="{00000012-BD17-4689-A62D-9B08775CF1FF}"/>
            </c:ext>
          </c:extLst>
        </c:ser>
        <c:dLbls>
          <c:showLegendKey val="0"/>
          <c:showVal val="0"/>
          <c:showCatName val="0"/>
          <c:showSerName val="0"/>
          <c:showPercent val="0"/>
          <c:showBubbleSize val="0"/>
          <c:showLeaderLines val="1"/>
        </c:dLbls>
      </c:pie3DChart>
      <c:spPr>
        <a:noFill/>
        <a:ln w="25400">
          <a:noFill/>
        </a:ln>
        <a:effectLst/>
      </c:spPr>
    </c:plotArea>
    <c:legend>
      <c:legendPos val="t"/>
      <c:layout>
        <c:manualLayout>
          <c:xMode val="edge"/>
          <c:yMode val="edge"/>
          <c:x val="1.1405824125392558E-2"/>
          <c:y val="1.2638230647709321E-2"/>
          <c:w val="0.97380987066605806"/>
          <c:h val="0.10347625978032367"/>
        </c:manualLayout>
      </c:layout>
      <c:overlay val="0"/>
      <c:spPr>
        <a:noFill/>
        <a:ln w="25400">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ru-RU"/>
        </a:p>
      </c:txPr>
    </c:legend>
    <c:plotVisOnly val="1"/>
    <c:dispBlanksAs val="gap"/>
    <c:showDLblsOverMax val="0"/>
  </c:chart>
  <c:spPr>
    <a:noFill/>
    <a:ln w="6350" cap="flat" cmpd="sng" algn="ctr">
      <a:noFill/>
      <a:prstDash val="solid"/>
      <a:round/>
    </a:ln>
    <a:effectLst/>
  </c:spPr>
  <c:txPr>
    <a:bodyPr/>
    <a:lstStyle/>
    <a:p>
      <a:pPr>
        <a:defRPr/>
      </a:pPr>
      <a:endParaRPr lang="ru-RU"/>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tx>
            <c:strRef>
              <c:f>'В16.2'!$B$3</c:f>
              <c:strCache>
                <c:ptCount val="1"/>
                <c:pt idx="0">
                  <c:v>Чоловіки</c:v>
                </c:pt>
              </c:strCache>
            </c:strRef>
          </c:tx>
          <c:spPr>
            <a:gradFill>
              <a:gsLst>
                <a:gs pos="100000">
                  <a:schemeClr val="accent1">
                    <a:alpha val="0"/>
                  </a:schemeClr>
                </a:gs>
                <a:gs pos="50000">
                  <a:schemeClr val="accent1"/>
                </a:gs>
              </a:gsLst>
              <a:lin ang="5400000" scaled="0"/>
            </a:gradFill>
            <a:ln>
              <a:noFill/>
            </a:ln>
            <a:effectLst/>
            <a:sp3d/>
          </c:spPr>
          <c:invertIfNegative val="0"/>
          <c:dLbls>
            <c:dLbl>
              <c:idx val="1"/>
              <c:layout>
                <c:manualLayout>
                  <c:x val="-1.2543828085947173E-2"/>
                  <c:y val="-4.68453700728906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84A-4612-99FD-E12D32E6234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'В16.2'!$A$4:$A$12</c:f>
              <c:strCache>
                <c:ptCount val="9"/>
                <c:pt idx="0">
                  <c:v>Інтернет-видання</c:v>
                </c:pt>
                <c:pt idx="1">
                  <c:v>Соціальні мережи</c:v>
                </c:pt>
                <c:pt idx="2">
                  <c:v>Українське телебачення</c:v>
                </c:pt>
                <c:pt idx="3">
                  <c:v>Друзі, колеги</c:v>
                </c:pt>
                <c:pt idx="4">
                  <c:v>Радіо FM</c:v>
                </c:pt>
                <c:pt idx="5">
                  <c:v>Всеукраїнські друковані видання</c:v>
                </c:pt>
                <c:pt idx="6">
                  <c:v>Місцеві газети</c:v>
                </c:pt>
                <c:pt idx="7">
                  <c:v>Закордонні ЗМІ</c:v>
                </c:pt>
                <c:pt idx="8">
                  <c:v>Важко відповісти</c:v>
                </c:pt>
              </c:strCache>
            </c:strRef>
          </c:cat>
          <c:val>
            <c:numRef>
              <c:f>'В16.2'!$B$4:$B$12</c:f>
              <c:numCache>
                <c:formatCode>#\ ##0.0%</c:formatCode>
                <c:ptCount val="9"/>
                <c:pt idx="0">
                  <c:v>0.217</c:v>
                </c:pt>
                <c:pt idx="1">
                  <c:v>0.313</c:v>
                </c:pt>
                <c:pt idx="2">
                  <c:v>0.153</c:v>
                </c:pt>
                <c:pt idx="3">
                  <c:v>8.6999999999999994E-2</c:v>
                </c:pt>
                <c:pt idx="4">
                  <c:v>6.4000000000000001E-2</c:v>
                </c:pt>
                <c:pt idx="5">
                  <c:v>6.4000000000000001E-2</c:v>
                </c:pt>
                <c:pt idx="6">
                  <c:v>4.7E-2</c:v>
                </c:pt>
                <c:pt idx="7">
                  <c:v>4.8000000000000001E-2</c:v>
                </c:pt>
                <c:pt idx="8">
                  <c:v>7.0000000000000001E-3</c:v>
                </c:pt>
              </c:numCache>
            </c:numRef>
          </c:val>
          <c:extLst xmlns:c16r2="http://schemas.microsoft.com/office/drawing/2015/06/chart">
            <c:ext xmlns:c16="http://schemas.microsoft.com/office/drawing/2014/chart" uri="{C3380CC4-5D6E-409C-BE32-E72D297353CC}">
              <c16:uniqueId val="{00000000-B84A-4612-99FD-E12D32E6234D}"/>
            </c:ext>
          </c:extLst>
        </c:ser>
        <c:ser>
          <c:idx val="1"/>
          <c:order val="1"/>
          <c:tx>
            <c:strRef>
              <c:f>'В16.2'!$C$3</c:f>
              <c:strCache>
                <c:ptCount val="1"/>
                <c:pt idx="0">
                  <c:v>Жінки</c:v>
                </c:pt>
              </c:strCache>
            </c:strRef>
          </c:tx>
          <c:spPr>
            <a:gradFill>
              <a:gsLst>
                <a:gs pos="100000">
                  <a:schemeClr val="accent2">
                    <a:alpha val="0"/>
                  </a:schemeClr>
                </a:gs>
                <a:gs pos="50000">
                  <a:schemeClr val="accent2"/>
                </a:gs>
              </a:gsLst>
              <a:lin ang="5400000" scaled="0"/>
            </a:gradFill>
            <a:ln>
              <a:noFill/>
            </a:ln>
            <a:effectLst/>
            <a:sp3d/>
          </c:spPr>
          <c:invertIfNegative val="0"/>
          <c:dLbls>
            <c:dLbl>
              <c:idx val="0"/>
              <c:layout>
                <c:manualLayout>
                  <c:x val="1.9640177822097107E-2"/>
                  <c:y val="-8.908735259846103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84A-4612-99FD-E12D32E6234D}"/>
                </c:ext>
              </c:extLst>
            </c:dLbl>
            <c:dLbl>
              <c:idx val="1"/>
              <c:layout>
                <c:manualLayout>
                  <c:x val="1.7561359320325987E-2"/>
                  <c:y val="2.34226850364453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B84A-4612-99FD-E12D32E6234D}"/>
                </c:ext>
              </c:extLst>
            </c:dLbl>
            <c:dLbl>
              <c:idx val="5"/>
              <c:layout>
                <c:manualLayout>
                  <c:x val="1.3798210894541864E-2"/>
                  <c:y val="-4.684537007289151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84A-4612-99FD-E12D32E6234D}"/>
                </c:ext>
              </c:extLst>
            </c:dLbl>
            <c:dLbl>
              <c:idx val="6"/>
              <c:layout>
                <c:manualLayout>
                  <c:x val="1.5052643088286431E-2"/>
                  <c:y val="-1.4053518806571779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4.104340549721907E-2"/>
                      <c:h val="4.3683307592970531E-2"/>
                    </c:manualLayout>
                  </c15:layout>
                </c:ext>
                <c:ext xmlns:c16="http://schemas.microsoft.com/office/drawing/2014/chart" uri="{C3380CC4-5D6E-409C-BE32-E72D297353CC}">
                  <c16:uniqueId val="{00000004-B84A-4612-99FD-E12D32E6234D}"/>
                </c:ext>
              </c:extLst>
            </c:dLbl>
            <c:dLbl>
              <c:idx val="7"/>
              <c:layout>
                <c:manualLayout>
                  <c:x val="1.3798210894541956E-2"/>
                  <c:y val="-9.369074014578131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84A-4612-99FD-E12D32E6234D}"/>
                </c:ext>
              </c:extLst>
            </c:dLbl>
            <c:dLbl>
              <c:idx val="8"/>
              <c:layout>
                <c:manualLayout>
                  <c:x val="8.7806796601630054E-3"/>
                  <c:y val="-4.68453700728906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84A-4612-99FD-E12D32E6234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'В16.2'!$A$4:$A$12</c:f>
              <c:strCache>
                <c:ptCount val="9"/>
                <c:pt idx="0">
                  <c:v>Інтернет-видання</c:v>
                </c:pt>
                <c:pt idx="1">
                  <c:v>Соціальні мережи</c:v>
                </c:pt>
                <c:pt idx="2">
                  <c:v>Українське телебачення</c:v>
                </c:pt>
                <c:pt idx="3">
                  <c:v>Друзі, колеги</c:v>
                </c:pt>
                <c:pt idx="4">
                  <c:v>Радіо FM</c:v>
                </c:pt>
                <c:pt idx="5">
                  <c:v>Всеукраїнські друковані видання</c:v>
                </c:pt>
                <c:pt idx="6">
                  <c:v>Місцеві газети</c:v>
                </c:pt>
                <c:pt idx="7">
                  <c:v>Закордонні ЗМІ</c:v>
                </c:pt>
                <c:pt idx="8">
                  <c:v>Важко відповісти</c:v>
                </c:pt>
              </c:strCache>
            </c:strRef>
          </c:cat>
          <c:val>
            <c:numRef>
              <c:f>'В16.2'!$C$4:$C$12</c:f>
              <c:numCache>
                <c:formatCode>#\ ##0.0%</c:formatCode>
                <c:ptCount val="9"/>
                <c:pt idx="0">
                  <c:v>0.184</c:v>
                </c:pt>
                <c:pt idx="1">
                  <c:v>0.33600000000000002</c:v>
                </c:pt>
                <c:pt idx="2">
                  <c:v>0.17699999999999999</c:v>
                </c:pt>
                <c:pt idx="3">
                  <c:v>0.11899999999999999</c:v>
                </c:pt>
                <c:pt idx="4">
                  <c:v>8.7999999999999995E-2</c:v>
                </c:pt>
                <c:pt idx="5">
                  <c:v>3.2000000000000001E-2</c:v>
                </c:pt>
                <c:pt idx="6">
                  <c:v>3.3000000000000002E-2</c:v>
                </c:pt>
                <c:pt idx="7">
                  <c:v>2.7027027027027025E-2</c:v>
                </c:pt>
                <c:pt idx="8">
                  <c:v>4.0000000000000001E-3</c:v>
                </c:pt>
              </c:numCache>
            </c:numRef>
          </c:val>
          <c:extLst xmlns:c16r2="http://schemas.microsoft.com/office/drawing/2015/06/chart">
            <c:ext xmlns:c16="http://schemas.microsoft.com/office/drawing/2014/chart" uri="{C3380CC4-5D6E-409C-BE32-E72D297353CC}">
              <c16:uniqueId val="{00000002-B84A-4612-99FD-E12D32E6234D}"/>
            </c:ext>
          </c:extLst>
        </c:ser>
        <c:dLbls>
          <c:showLegendKey val="0"/>
          <c:showVal val="0"/>
          <c:showCatName val="0"/>
          <c:showSerName val="0"/>
          <c:showPercent val="0"/>
          <c:showBubbleSize val="0"/>
        </c:dLbls>
        <c:gapWidth val="150"/>
        <c:gapDepth val="0"/>
        <c:shape val="box"/>
        <c:axId val="270446592"/>
        <c:axId val="270448128"/>
        <c:axId val="0"/>
      </c:bar3DChart>
      <c:catAx>
        <c:axId val="2704465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ru-RU"/>
          </a:p>
        </c:txPr>
        <c:crossAx val="270448128"/>
        <c:crosses val="autoZero"/>
        <c:auto val="1"/>
        <c:lblAlgn val="ctr"/>
        <c:lblOffset val="100"/>
        <c:noMultiLvlLbl val="0"/>
      </c:catAx>
      <c:valAx>
        <c:axId val="270448128"/>
        <c:scaling>
          <c:orientation val="minMax"/>
        </c:scaling>
        <c:delete val="1"/>
        <c:axPos val="l"/>
        <c:numFmt formatCode="#\ ##0.0%" sourceLinked="1"/>
        <c:majorTickMark val="none"/>
        <c:minorTickMark val="none"/>
        <c:tickLblPos val="nextTo"/>
        <c:crossAx val="270446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round/>
    </a:ln>
    <a:effectLst/>
  </c:spPr>
  <c:txPr>
    <a:bodyPr/>
    <a:lstStyle/>
    <a:p>
      <a:pPr>
        <a:defRPr/>
      </a:pPr>
      <a:endParaRPr lang="ru-RU"/>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0"/>
    </c:view3D>
    <c:floor>
      <c:thickness val="0"/>
    </c:floor>
    <c:sideWall>
      <c:thickness val="0"/>
    </c:sideWall>
    <c:backWall>
      <c:thickness val="0"/>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30F6-4A0D-A129-E124C1E15335}"/>
              </c:ext>
            </c:extLst>
          </c:dPt>
          <c:dPt>
            <c:idx val="1"/>
            <c:bubble3D val="0"/>
            <c:explosion val="7"/>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30F6-4A0D-A129-E124C1E15335}"/>
              </c:ext>
            </c:extLst>
          </c:dPt>
          <c:dLbls>
            <c:dLbl>
              <c:idx val="0"/>
              <c:layout>
                <c:manualLayout>
                  <c:x val="-0.2462311898512686"/>
                  <c:y val="3.5807451151939299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0F6-4A0D-A129-E124C1E15335}"/>
                </c:ext>
              </c:extLst>
            </c:dLbl>
            <c:dLbl>
              <c:idx val="1"/>
              <c:layout>
                <c:manualLayout>
                  <c:x val="0.24568372703412072"/>
                  <c:y val="-0.10392825896762908"/>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0F6-4A0D-A129-E124C1E15335}"/>
                </c:ext>
              </c:extLst>
            </c:dLbl>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В17!$A$3:$A$4</c:f>
              <c:strCache>
                <c:ptCount val="2"/>
                <c:pt idx="0">
                  <c:v>Чоловіки</c:v>
                </c:pt>
                <c:pt idx="1">
                  <c:v>Жінки</c:v>
                </c:pt>
              </c:strCache>
            </c:strRef>
          </c:cat>
          <c:val>
            <c:numRef>
              <c:f>В17!$B$3:$B$4</c:f>
              <c:numCache>
                <c:formatCode>#\ ##0.0%</c:formatCode>
                <c:ptCount val="2"/>
                <c:pt idx="0">
                  <c:v>0.46200000000000002</c:v>
                </c:pt>
                <c:pt idx="1">
                  <c:v>0.53800000000000003</c:v>
                </c:pt>
              </c:numCache>
            </c:numRef>
          </c:val>
          <c:extLst xmlns:c16r2="http://schemas.microsoft.com/office/drawing/2015/06/chart">
            <c:ext xmlns:c16="http://schemas.microsoft.com/office/drawing/2014/chart" uri="{C3380CC4-5D6E-409C-BE32-E72D297353CC}">
              <c16:uniqueId val="{00000004-30F6-4A0D-A129-E124C1E15335}"/>
            </c:ext>
          </c:extLst>
        </c:ser>
        <c:dLbls>
          <c:showLegendKey val="0"/>
          <c:showVal val="0"/>
          <c:showCatName val="0"/>
          <c:showSerName val="0"/>
          <c:showPercent val="0"/>
          <c:showBubbleSize val="0"/>
          <c:showLeaderLines val="1"/>
        </c:dLbls>
      </c:pie3DChart>
      <c:spPr>
        <a:noFill/>
        <a:ln w="25400">
          <a:noFill/>
        </a:ln>
      </c:spPr>
    </c:plotArea>
    <c:legend>
      <c:legendPos val="b"/>
      <c:overlay val="0"/>
      <c:spPr>
        <a:noFill/>
        <a:ln w="25400">
          <a:noFill/>
        </a:ln>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w="6350">
      <a:noFill/>
    </a:ln>
  </c:spPr>
  <c:txPr>
    <a:bodyPr/>
    <a:lstStyle/>
    <a:p>
      <a:pPr>
        <a:defRPr/>
      </a:pPr>
      <a:endParaRPr lang="ru-RU"/>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764016221419217"/>
          <c:y val="6.0911654660188753E-2"/>
          <c:w val="0.58131380871980176"/>
          <c:h val="0.77147763444463058"/>
        </c:manualLayout>
      </c:layout>
      <c:doughnut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5ED-46EB-BB02-0846C35B3511}"/>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F5ED-46EB-BB02-0846C35B3511}"/>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F5ED-46EB-BB02-0846C35B3511}"/>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F5ED-46EB-BB02-0846C35B3511}"/>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F5ED-46EB-BB02-0846C35B3511}"/>
              </c:ext>
            </c:extLst>
          </c:dPt>
          <c:dLbls>
            <c:dLbl>
              <c:idx val="0"/>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5ED-46EB-BB02-0846C35B3511}"/>
                </c:ext>
              </c:extLst>
            </c:dLbl>
            <c:dLbl>
              <c:idx val="1"/>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5ED-46EB-BB02-0846C35B3511}"/>
                </c:ext>
              </c:extLst>
            </c:dLbl>
            <c:dLbl>
              <c:idx val="2"/>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5ED-46EB-BB02-0846C35B3511}"/>
                </c:ext>
              </c:extLst>
            </c:dLbl>
            <c:dLbl>
              <c:idx val="3"/>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5ED-46EB-BB02-0846C35B3511}"/>
                </c:ext>
              </c:extLst>
            </c:dLbl>
            <c:dLbl>
              <c:idx val="4"/>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5ED-46EB-BB02-0846C35B3511}"/>
                </c:ext>
              </c:extLst>
            </c:dLbl>
            <c:spPr>
              <a:noFill/>
              <a:ln>
                <a:noFill/>
              </a:ln>
              <a:effectLst/>
            </c:spPr>
            <c:txPr>
              <a:bodyPr wrap="square" lIns="38100" tIns="19050" rIns="38100" bIns="19050" anchor="ctr">
                <a:spAutoFit/>
              </a:bodyPr>
              <a:lstStyle/>
              <a:p>
                <a:pPr>
                  <a:defRPr sz="1200">
                    <a:solidFill>
                      <a:sysClr val="windowText" lastClr="000000"/>
                    </a:solidFill>
                  </a:defRPr>
                </a:pPr>
                <a:endParaRPr lang="ru-RU"/>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В18!$A$2:$A$6</c:f>
              <c:strCache>
                <c:ptCount val="5"/>
                <c:pt idx="0">
                  <c:v>18-29 років</c:v>
                </c:pt>
                <c:pt idx="1">
                  <c:v>30-39 років</c:v>
                </c:pt>
                <c:pt idx="2">
                  <c:v>40-49 років</c:v>
                </c:pt>
                <c:pt idx="3">
                  <c:v>50-59 років</c:v>
                </c:pt>
                <c:pt idx="4">
                  <c:v>Більше 60 років</c:v>
                </c:pt>
              </c:strCache>
            </c:strRef>
          </c:cat>
          <c:val>
            <c:numRef>
              <c:f>В18!$B$2:$B$6</c:f>
              <c:numCache>
                <c:formatCode>0.00%</c:formatCode>
                <c:ptCount val="5"/>
                <c:pt idx="0">
                  <c:v>0.1537</c:v>
                </c:pt>
                <c:pt idx="1">
                  <c:v>0.19400000000000001</c:v>
                </c:pt>
                <c:pt idx="2">
                  <c:v>0.17929999999999999</c:v>
                </c:pt>
                <c:pt idx="3">
                  <c:v>0.17610000000000001</c:v>
                </c:pt>
                <c:pt idx="4">
                  <c:v>0.2969</c:v>
                </c:pt>
              </c:numCache>
            </c:numRef>
          </c:val>
          <c:extLst xmlns:c16r2="http://schemas.microsoft.com/office/drawing/2015/06/chart">
            <c:ext xmlns:c16="http://schemas.microsoft.com/office/drawing/2014/chart" uri="{C3380CC4-5D6E-409C-BE32-E72D297353CC}">
              <c16:uniqueId val="{0000000A-F5ED-46EB-BB02-0846C35B3511}"/>
            </c:ext>
          </c:extLst>
        </c:ser>
        <c:dLbls>
          <c:showLegendKey val="0"/>
          <c:showVal val="0"/>
          <c:showCatName val="0"/>
          <c:showSerName val="0"/>
          <c:showPercent val="0"/>
          <c:showBubbleSize val="0"/>
          <c:showLeaderLines val="1"/>
        </c:dLbls>
        <c:firstSliceAng val="0"/>
        <c:holeSize val="75"/>
      </c:doughnutChart>
      <c:spPr>
        <a:noFill/>
        <a:ln w="25400">
          <a:noFill/>
        </a:ln>
      </c:spPr>
    </c:plotArea>
    <c:legend>
      <c:legendPos val="b"/>
      <c:overlay val="0"/>
      <c:spPr>
        <a:noFill/>
        <a:ln w="25400">
          <a:noFill/>
        </a:ln>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w="6350">
      <a:noFill/>
    </a:ln>
  </c:spPr>
  <c:txPr>
    <a:bodyPr/>
    <a:lstStyle/>
    <a:p>
      <a:pPr>
        <a:defRPr/>
      </a:pPr>
      <a:endParaRPr lang="ru-RU"/>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0"/>
    </c:view3D>
    <c:floor>
      <c:thickness val="0"/>
    </c:floor>
    <c:sideWall>
      <c:thickness val="0"/>
    </c:sideWall>
    <c:backWall>
      <c:thickness val="0"/>
    </c:backWall>
    <c:plotArea>
      <c:layout/>
      <c:pie3DChart>
        <c:varyColors val="1"/>
        <c:ser>
          <c:idx val="0"/>
          <c:order val="0"/>
          <c:explosion val="29"/>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6CFC-4241-9646-E7EC39F5A996}"/>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6CFC-4241-9646-E7EC39F5A996}"/>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6CFC-4241-9646-E7EC39F5A996}"/>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6CFC-4241-9646-E7EC39F5A996}"/>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6CFC-4241-9646-E7EC39F5A996}"/>
              </c:ext>
            </c:extLst>
          </c:dPt>
          <c:dLbls>
            <c:dLbl>
              <c:idx val="0"/>
              <c:layout>
                <c:manualLayout>
                  <c:x val="-0.1053567130399779"/>
                  <c:y val="5.0705069761016713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CFC-4241-9646-E7EC39F5A996}"/>
                </c:ext>
              </c:extLst>
            </c:dLbl>
            <c:dLbl>
              <c:idx val="1"/>
              <c:layout>
                <c:manualLayout>
                  <c:x val="-0.1313087624610304"/>
                  <c:y val="-0.18487719298245614"/>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CFC-4241-9646-E7EC39F5A996}"/>
                </c:ext>
              </c:extLst>
            </c:dLbl>
            <c:dLbl>
              <c:idx val="2"/>
              <c:layout>
                <c:manualLayout>
                  <c:x val="0.18400437034572556"/>
                  <c:y val="-0.20754966155546345"/>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CFC-4241-9646-E7EC39F5A996}"/>
                </c:ext>
              </c:extLst>
            </c:dLbl>
            <c:dLbl>
              <c:idx val="3"/>
              <c:layout>
                <c:manualLayout>
                  <c:x val="9.2056732345076581E-2"/>
                  <c:y val="6.6721922917530041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CFC-4241-9646-E7EC39F5A996}"/>
                </c:ext>
              </c:extLst>
            </c:dLbl>
            <c:dLbl>
              <c:idx val="4"/>
              <c:layout>
                <c:manualLayout>
                  <c:x val="4.1731872717788138E-2"/>
                  <c:y val="9.1187180549799698E-2"/>
                </c:manualLayout>
              </c:layout>
              <c:spPr>
                <a:noFill/>
                <a:ln w="25400">
                  <a:noFill/>
                </a:ln>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ru-RU"/>
                </a:p>
              </c:tx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CFC-4241-9646-E7EC39F5A996}"/>
                </c:ext>
              </c:extLst>
            </c:dLbl>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В19!$A$3:$A$7</c:f>
              <c:strCache>
                <c:ptCount val="5"/>
                <c:pt idx="0">
                  <c:v>Вища</c:v>
                </c:pt>
                <c:pt idx="1">
                  <c:v>Незакінчена вища</c:v>
                </c:pt>
                <c:pt idx="2">
                  <c:v>Середня спеціальна</c:v>
                </c:pt>
                <c:pt idx="3">
                  <c:v>Середня</c:v>
                </c:pt>
                <c:pt idx="4">
                  <c:v>Незакінчена середня</c:v>
                </c:pt>
              </c:strCache>
            </c:strRef>
          </c:cat>
          <c:val>
            <c:numRef>
              <c:f>В19!$B$3:$B$7</c:f>
              <c:numCache>
                <c:formatCode>#\ ##0.0%</c:formatCode>
                <c:ptCount val="5"/>
                <c:pt idx="0">
                  <c:v>0.29153846153846202</c:v>
                </c:pt>
                <c:pt idx="1">
                  <c:v>0.149230769230769</c:v>
                </c:pt>
                <c:pt idx="2">
                  <c:v>0.35099999999999998</c:v>
                </c:pt>
                <c:pt idx="3">
                  <c:v>0.16500000000000001</c:v>
                </c:pt>
                <c:pt idx="4">
                  <c:v>4.2820512820512802E-2</c:v>
                </c:pt>
              </c:numCache>
            </c:numRef>
          </c:val>
          <c:extLst xmlns:c16r2="http://schemas.microsoft.com/office/drawing/2015/06/chart">
            <c:ext xmlns:c16="http://schemas.microsoft.com/office/drawing/2014/chart" uri="{C3380CC4-5D6E-409C-BE32-E72D297353CC}">
              <c16:uniqueId val="{0000000A-6CFC-4241-9646-E7EC39F5A996}"/>
            </c:ext>
          </c:extLst>
        </c:ser>
        <c:dLbls>
          <c:showLegendKey val="0"/>
          <c:showVal val="0"/>
          <c:showCatName val="0"/>
          <c:showSerName val="0"/>
          <c:showPercent val="0"/>
          <c:showBubbleSize val="0"/>
          <c:showLeaderLines val="1"/>
        </c:dLbls>
      </c:pie3DChart>
      <c:spPr>
        <a:noFill/>
        <a:ln w="25400">
          <a:noFill/>
        </a:ln>
      </c:spPr>
    </c:plotArea>
    <c:legend>
      <c:legendPos val="b"/>
      <c:overlay val="0"/>
      <c:spPr>
        <a:noFill/>
        <a:ln w="25400">
          <a:noFill/>
        </a:ln>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legend>
    <c:plotVisOnly val="1"/>
    <c:dispBlanksAs val="gap"/>
    <c:showDLblsOverMax val="0"/>
  </c:chart>
  <c:spPr>
    <a:noFill/>
    <a:ln w="6350">
      <a:noFill/>
    </a:ln>
  </c:spPr>
  <c:txPr>
    <a:bodyPr/>
    <a:lstStyle/>
    <a:p>
      <a:pPr>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'В1.1'!$A$3</c:f>
              <c:strCache>
                <c:ptCount val="1"/>
                <c:pt idx="0">
                  <c:v>Позитивно</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'В1.1'!$B$2:$F$2</c:f>
              <c:strCache>
                <c:ptCount val="5"/>
                <c:pt idx="0">
                  <c:v>18-29 років</c:v>
                </c:pt>
                <c:pt idx="1">
                  <c:v>30-39 років</c:v>
                </c:pt>
                <c:pt idx="2">
                  <c:v>40-49 років</c:v>
                </c:pt>
                <c:pt idx="3">
                  <c:v>50-59 років</c:v>
                </c:pt>
                <c:pt idx="4">
                  <c:v>Більше 60 років</c:v>
                </c:pt>
              </c:strCache>
            </c:strRef>
          </c:cat>
          <c:val>
            <c:numRef>
              <c:f>'В1.1'!$B$3:$F$3</c:f>
              <c:numCache>
                <c:formatCode>#\ ##0.0%</c:formatCode>
                <c:ptCount val="5"/>
                <c:pt idx="0">
                  <c:v>0.46511627906976744</c:v>
                </c:pt>
                <c:pt idx="1">
                  <c:v>0.48648648648648646</c:v>
                </c:pt>
                <c:pt idx="2">
                  <c:v>0.24242424242424243</c:v>
                </c:pt>
                <c:pt idx="3">
                  <c:v>0.27777777777777779</c:v>
                </c:pt>
                <c:pt idx="4">
                  <c:v>0.12</c:v>
                </c:pt>
              </c:numCache>
            </c:numRef>
          </c:val>
          <c:extLst xmlns:c16r2="http://schemas.microsoft.com/office/drawing/2015/06/chart">
            <c:ext xmlns:c16="http://schemas.microsoft.com/office/drawing/2014/chart" uri="{C3380CC4-5D6E-409C-BE32-E72D297353CC}">
              <c16:uniqueId val="{00000000-58A5-41E5-962F-4730A60248D0}"/>
            </c:ext>
          </c:extLst>
        </c:ser>
        <c:ser>
          <c:idx val="1"/>
          <c:order val="1"/>
          <c:tx>
            <c:strRef>
              <c:f>'В1.1'!$A$4</c:f>
              <c:strCache>
                <c:ptCount val="1"/>
                <c:pt idx="0">
                  <c:v>Негативно</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'В1.1'!$B$2:$F$2</c:f>
              <c:strCache>
                <c:ptCount val="5"/>
                <c:pt idx="0">
                  <c:v>18-29 років</c:v>
                </c:pt>
                <c:pt idx="1">
                  <c:v>30-39 років</c:v>
                </c:pt>
                <c:pt idx="2">
                  <c:v>40-49 років</c:v>
                </c:pt>
                <c:pt idx="3">
                  <c:v>50-59 років</c:v>
                </c:pt>
                <c:pt idx="4">
                  <c:v>Більше 60 років</c:v>
                </c:pt>
              </c:strCache>
            </c:strRef>
          </c:cat>
          <c:val>
            <c:numRef>
              <c:f>'В1.1'!$B$4:$F$4</c:f>
              <c:numCache>
                <c:formatCode>#\ ##0.0%</c:formatCode>
                <c:ptCount val="5"/>
                <c:pt idx="0">
                  <c:v>0.16279069767441862</c:v>
                </c:pt>
                <c:pt idx="1">
                  <c:v>0.35135135135135137</c:v>
                </c:pt>
                <c:pt idx="2">
                  <c:v>0.48484848484848486</c:v>
                </c:pt>
                <c:pt idx="3">
                  <c:v>0.55555555555555558</c:v>
                </c:pt>
                <c:pt idx="4">
                  <c:v>0.52</c:v>
                </c:pt>
              </c:numCache>
            </c:numRef>
          </c:val>
          <c:extLst xmlns:c16r2="http://schemas.microsoft.com/office/drawing/2015/06/chart">
            <c:ext xmlns:c16="http://schemas.microsoft.com/office/drawing/2014/chart" uri="{C3380CC4-5D6E-409C-BE32-E72D297353CC}">
              <c16:uniqueId val="{00000001-58A5-41E5-962F-4730A60248D0}"/>
            </c:ext>
          </c:extLst>
        </c:ser>
        <c:ser>
          <c:idx val="2"/>
          <c:order val="2"/>
          <c:tx>
            <c:strRef>
              <c:f>'В1.1'!$A$5</c:f>
              <c:strCache>
                <c:ptCount val="1"/>
                <c:pt idx="0">
                  <c:v>Не змінюється</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'В1.1'!$B$2:$F$2</c:f>
              <c:strCache>
                <c:ptCount val="5"/>
                <c:pt idx="0">
                  <c:v>18-29 років</c:v>
                </c:pt>
                <c:pt idx="1">
                  <c:v>30-39 років</c:v>
                </c:pt>
                <c:pt idx="2">
                  <c:v>40-49 років</c:v>
                </c:pt>
                <c:pt idx="3">
                  <c:v>50-59 років</c:v>
                </c:pt>
                <c:pt idx="4">
                  <c:v>Більше 60 років</c:v>
                </c:pt>
              </c:strCache>
            </c:strRef>
          </c:cat>
          <c:val>
            <c:numRef>
              <c:f>'В1.1'!$B$5:$F$5</c:f>
              <c:numCache>
                <c:formatCode>#\ ##0.0%</c:formatCode>
                <c:ptCount val="5"/>
                <c:pt idx="0">
                  <c:v>0.30232558139534882</c:v>
                </c:pt>
                <c:pt idx="1">
                  <c:v>0.16216216216216217</c:v>
                </c:pt>
                <c:pt idx="2">
                  <c:v>0.2121212121212121</c:v>
                </c:pt>
                <c:pt idx="3">
                  <c:v>0.16666666666666669</c:v>
                </c:pt>
                <c:pt idx="4">
                  <c:v>0.28000000000000003</c:v>
                </c:pt>
              </c:numCache>
            </c:numRef>
          </c:val>
          <c:extLst xmlns:c16r2="http://schemas.microsoft.com/office/drawing/2015/06/chart">
            <c:ext xmlns:c16="http://schemas.microsoft.com/office/drawing/2014/chart" uri="{C3380CC4-5D6E-409C-BE32-E72D297353CC}">
              <c16:uniqueId val="{00000002-58A5-41E5-962F-4730A60248D0}"/>
            </c:ext>
          </c:extLst>
        </c:ser>
        <c:ser>
          <c:idx val="3"/>
          <c:order val="3"/>
          <c:tx>
            <c:strRef>
              <c:f>'В1.1'!$A$6</c:f>
              <c:strCache>
                <c:ptCount val="1"/>
                <c:pt idx="0">
                  <c:v>Не можу відповісти</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'В1.1'!$B$2:$F$2</c:f>
              <c:strCache>
                <c:ptCount val="5"/>
                <c:pt idx="0">
                  <c:v>18-29 років</c:v>
                </c:pt>
                <c:pt idx="1">
                  <c:v>30-39 років</c:v>
                </c:pt>
                <c:pt idx="2">
                  <c:v>40-49 років</c:v>
                </c:pt>
                <c:pt idx="3">
                  <c:v>50-59 років</c:v>
                </c:pt>
                <c:pt idx="4">
                  <c:v>Більше 60 років</c:v>
                </c:pt>
              </c:strCache>
            </c:strRef>
          </c:cat>
          <c:val>
            <c:numRef>
              <c:f>'В1.1'!$B$6:$F$6</c:f>
              <c:numCache>
                <c:formatCode>0.0%</c:formatCode>
                <c:ptCount val="5"/>
                <c:pt idx="0" formatCode="#\ ##0.0%">
                  <c:v>6.9767441860465115E-2</c:v>
                </c:pt>
                <c:pt idx="1">
                  <c:v>0</c:v>
                </c:pt>
                <c:pt idx="2" formatCode="#\ ##0.0%">
                  <c:v>6.0606060606060608E-2</c:v>
                </c:pt>
                <c:pt idx="3">
                  <c:v>0</c:v>
                </c:pt>
                <c:pt idx="4" formatCode="#\ ##0.0%">
                  <c:v>0.08</c:v>
                </c:pt>
              </c:numCache>
            </c:numRef>
          </c:val>
          <c:extLst xmlns:c16r2="http://schemas.microsoft.com/office/drawing/2015/06/chart">
            <c:ext xmlns:c16="http://schemas.microsoft.com/office/drawing/2014/chart" uri="{C3380CC4-5D6E-409C-BE32-E72D297353CC}">
              <c16:uniqueId val="{00000003-58A5-41E5-962F-4730A60248D0}"/>
            </c:ext>
          </c:extLst>
        </c:ser>
        <c:dLbls>
          <c:showLegendKey val="0"/>
          <c:showVal val="0"/>
          <c:showCatName val="0"/>
          <c:showSerName val="0"/>
          <c:showPercent val="0"/>
          <c:showBubbleSize val="0"/>
        </c:dLbls>
        <c:gapWidth val="219"/>
        <c:overlap val="-27"/>
        <c:axId val="241750784"/>
        <c:axId val="241752320"/>
      </c:barChart>
      <c:catAx>
        <c:axId val="24175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ru-RU"/>
          </a:p>
        </c:txPr>
        <c:crossAx val="241752320"/>
        <c:crosses val="autoZero"/>
        <c:auto val="1"/>
        <c:lblAlgn val="ctr"/>
        <c:lblOffset val="100"/>
        <c:noMultiLvlLbl val="0"/>
      </c:catAx>
      <c:valAx>
        <c:axId val="241752320"/>
        <c:scaling>
          <c:orientation val="minMax"/>
        </c:scaling>
        <c:delete val="1"/>
        <c:axPos val="l"/>
        <c:numFmt formatCode="#\ ##0.0%" sourceLinked="1"/>
        <c:majorTickMark val="out"/>
        <c:minorTickMark val="none"/>
        <c:tickLblPos val="nextTo"/>
        <c:crossAx val="241750784"/>
        <c:crosses val="autoZero"/>
        <c:crossBetween val="between"/>
      </c:valAx>
      <c:spPr>
        <a:noFill/>
        <a:ln w="25400">
          <a:noFill/>
        </a:ln>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w="9525" cap="flat" cmpd="sng" algn="ctr">
      <a:noFill/>
      <a:round/>
    </a:ln>
    <a:effectLst/>
  </c:spPr>
  <c:txPr>
    <a:bodyPr/>
    <a:lstStyle/>
    <a:p>
      <a:pPr>
        <a:defRPr/>
      </a:pPr>
      <a:endParaRPr lang="ru-R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bar3DChart>
        <c:barDir val="bar"/>
        <c:grouping val="stacked"/>
        <c:varyColors val="0"/>
        <c:ser>
          <c:idx val="0"/>
          <c:order val="0"/>
          <c:spPr>
            <a:gradFill flip="none" rotWithShape="1">
              <a:gsLst>
                <a:gs pos="0">
                  <a:schemeClr val="accent5">
                    <a:lumMod val="75000"/>
                  </a:schemeClr>
                </a:gs>
                <a:gs pos="48000">
                  <a:schemeClr val="accent1">
                    <a:lumMod val="75000"/>
                  </a:schemeClr>
                </a:gs>
                <a:gs pos="100000">
                  <a:schemeClr val="accent1">
                    <a:lumMod val="75000"/>
                  </a:schemeClr>
                </a:gs>
              </a:gsLst>
              <a:lin ang="16200000" scaled="1"/>
              <a:tileRect/>
            </a:gradFill>
            <a:ln>
              <a:noFill/>
            </a:ln>
            <a:effectLst/>
            <a:sp3d>
              <a:contourClr>
                <a:schemeClr val="accent6">
                  <a:lumMod val="60000"/>
                  <a:lumOff val="40000"/>
                </a:schemeClr>
              </a:contourClr>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В2!$B$3:$B$5</c:f>
              <c:strCache>
                <c:ptCount val="3"/>
                <c:pt idx="0">
                  <c:v>Позитивно</c:v>
                </c:pt>
                <c:pt idx="1">
                  <c:v>Негативно</c:v>
                </c:pt>
                <c:pt idx="2">
                  <c:v>Не можу відповісти</c:v>
                </c:pt>
              </c:strCache>
            </c:strRef>
          </c:cat>
          <c:val>
            <c:numRef>
              <c:f>В2!$C$3:$C$5</c:f>
              <c:numCache>
                <c:formatCode>#\ ##0.0%</c:formatCode>
                <c:ptCount val="3"/>
                <c:pt idx="0">
                  <c:v>0.33333333333333337</c:v>
                </c:pt>
                <c:pt idx="1">
                  <c:v>0.52564102564102566</c:v>
                </c:pt>
                <c:pt idx="2">
                  <c:v>0.14102564102564102</c:v>
                </c:pt>
              </c:numCache>
            </c:numRef>
          </c:val>
          <c:extLst xmlns:c16r2="http://schemas.microsoft.com/office/drawing/2015/06/chart">
            <c:ext xmlns:c16="http://schemas.microsoft.com/office/drawing/2014/chart" uri="{C3380CC4-5D6E-409C-BE32-E72D297353CC}">
              <c16:uniqueId val="{00000000-4941-436C-98A9-5146E63967C3}"/>
            </c:ext>
          </c:extLst>
        </c:ser>
        <c:dLbls>
          <c:showLegendKey val="0"/>
          <c:showVal val="0"/>
          <c:showCatName val="0"/>
          <c:showSerName val="0"/>
          <c:showPercent val="0"/>
          <c:showBubbleSize val="0"/>
        </c:dLbls>
        <c:gapWidth val="150"/>
        <c:shape val="box"/>
        <c:axId val="240219648"/>
        <c:axId val="240221184"/>
        <c:axId val="0"/>
      </c:bar3DChart>
      <c:catAx>
        <c:axId val="240219648"/>
        <c:scaling>
          <c:orientation val="minMax"/>
        </c:scaling>
        <c:delete val="0"/>
        <c:axPos val="l"/>
        <c:numFmt formatCode="General" sourceLinked="1"/>
        <c:majorTickMark val="none"/>
        <c:minorTickMark val="none"/>
        <c:tickLblPos val="nextTo"/>
        <c:spPr>
          <a:ln w="6350">
            <a:noFill/>
          </a:ln>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ru-RU"/>
          </a:p>
        </c:txPr>
        <c:crossAx val="240221184"/>
        <c:crosses val="autoZero"/>
        <c:auto val="1"/>
        <c:lblAlgn val="ctr"/>
        <c:lblOffset val="100"/>
        <c:noMultiLvlLbl val="0"/>
      </c:catAx>
      <c:valAx>
        <c:axId val="240221184"/>
        <c:scaling>
          <c:orientation val="minMax"/>
        </c:scaling>
        <c:delete val="1"/>
        <c:axPos val="b"/>
        <c:majorGridlines>
          <c:spPr>
            <a:ln w="9525" cap="flat" cmpd="sng" algn="ctr">
              <a:noFill/>
              <a:round/>
            </a:ln>
            <a:effectLst/>
          </c:spPr>
        </c:majorGridlines>
        <c:numFmt formatCode="#\ ##0.0%" sourceLinked="1"/>
        <c:majorTickMark val="out"/>
        <c:minorTickMark val="none"/>
        <c:tickLblPos val="nextTo"/>
        <c:crossAx val="240219648"/>
        <c:crosses val="autoZero"/>
        <c:crossBetween val="between"/>
      </c:valAx>
      <c:spPr>
        <a:noFill/>
        <a:ln w="25400">
          <a:noFill/>
        </a:ln>
      </c:spPr>
    </c:plotArea>
    <c:plotVisOnly val="1"/>
    <c:dispBlanksAs val="gap"/>
    <c:showDLblsOverMax val="0"/>
  </c:chart>
  <c:spPr>
    <a:noFill/>
    <a:ln w="6350">
      <a:noFill/>
    </a:ln>
  </c:spPr>
  <c:txPr>
    <a:bodyPr/>
    <a:lstStyle/>
    <a:p>
      <a:pPr>
        <a:defRPr/>
      </a:pPr>
      <a:endParaRPr lang="ru-R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standard"/>
        <c:varyColors val="0"/>
        <c:ser>
          <c:idx val="0"/>
          <c:order val="0"/>
          <c:tx>
            <c:strRef>
              <c:f>'B2.2'!$B$2</c:f>
              <c:strCache>
                <c:ptCount val="1"/>
                <c:pt idx="0">
                  <c:v>Чоловіки</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'B2.2'!$A$3:$A$5</c:f>
              <c:strCache>
                <c:ptCount val="3"/>
                <c:pt idx="0">
                  <c:v>Позитивно</c:v>
                </c:pt>
                <c:pt idx="1">
                  <c:v>Негативно</c:v>
                </c:pt>
                <c:pt idx="2">
                  <c:v>Не можу відповісти</c:v>
                </c:pt>
              </c:strCache>
            </c:strRef>
          </c:cat>
          <c:val>
            <c:numRef>
              <c:f>'B2.2'!$B$3:$B$5</c:f>
              <c:numCache>
                <c:formatCode>#\ ##0.0%</c:formatCode>
                <c:ptCount val="3"/>
                <c:pt idx="0">
                  <c:v>0.41463414634146339</c:v>
                </c:pt>
                <c:pt idx="1">
                  <c:v>0.46341463414634149</c:v>
                </c:pt>
                <c:pt idx="2">
                  <c:v>0.12195121951219512</c:v>
                </c:pt>
              </c:numCache>
            </c:numRef>
          </c:val>
          <c:extLst xmlns:c16r2="http://schemas.microsoft.com/office/drawing/2015/06/chart">
            <c:ext xmlns:c16="http://schemas.microsoft.com/office/drawing/2014/chart" uri="{C3380CC4-5D6E-409C-BE32-E72D297353CC}">
              <c16:uniqueId val="{00000000-9DD3-4A96-AB81-2715026AA6FC}"/>
            </c:ext>
          </c:extLst>
        </c:ser>
        <c:ser>
          <c:idx val="1"/>
          <c:order val="1"/>
          <c:tx>
            <c:strRef>
              <c:f>'B2.2'!$C$2</c:f>
              <c:strCache>
                <c:ptCount val="1"/>
                <c:pt idx="0">
                  <c:v>Жінки</c:v>
                </c:pt>
              </c:strCache>
            </c:strRef>
          </c:tx>
          <c:spPr>
            <a:solidFill>
              <a:schemeClr val="accent2"/>
            </a:solidFill>
            <a:ln>
              <a:noFill/>
            </a:ln>
            <a:effectLst/>
            <a:sp3d/>
          </c:spPr>
          <c:invertIfNegative val="0"/>
          <c:dLbls>
            <c:dLbl>
              <c:idx val="0"/>
              <c:layout>
                <c:manualLayout>
                  <c:x val="1.2870012870012869E-2"/>
                  <c:y val="-8.056394763343403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DD3-4A96-AB81-2715026AA6F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'B2.2'!$A$3:$A$5</c:f>
              <c:strCache>
                <c:ptCount val="3"/>
                <c:pt idx="0">
                  <c:v>Позитивно</c:v>
                </c:pt>
                <c:pt idx="1">
                  <c:v>Негативно</c:v>
                </c:pt>
                <c:pt idx="2">
                  <c:v>Не можу відповісти</c:v>
                </c:pt>
              </c:strCache>
            </c:strRef>
          </c:cat>
          <c:val>
            <c:numRef>
              <c:f>'B2.2'!$C$3:$C$5</c:f>
              <c:numCache>
                <c:formatCode>#\ ##0.0%</c:formatCode>
                <c:ptCount val="3"/>
                <c:pt idx="0">
                  <c:v>0.24324324324324323</c:v>
                </c:pt>
                <c:pt idx="1">
                  <c:v>0.59459459459459463</c:v>
                </c:pt>
                <c:pt idx="2">
                  <c:v>0.16216216216216217</c:v>
                </c:pt>
              </c:numCache>
            </c:numRef>
          </c:val>
          <c:extLst xmlns:c16r2="http://schemas.microsoft.com/office/drawing/2015/06/chart">
            <c:ext xmlns:c16="http://schemas.microsoft.com/office/drawing/2014/chart" uri="{C3380CC4-5D6E-409C-BE32-E72D297353CC}">
              <c16:uniqueId val="{00000002-9DD3-4A96-AB81-2715026AA6FC}"/>
            </c:ext>
          </c:extLst>
        </c:ser>
        <c:dLbls>
          <c:showLegendKey val="0"/>
          <c:showVal val="0"/>
          <c:showCatName val="0"/>
          <c:showSerName val="0"/>
          <c:showPercent val="0"/>
          <c:showBubbleSize val="0"/>
        </c:dLbls>
        <c:gapWidth val="300"/>
        <c:gapDepth val="380"/>
        <c:shape val="box"/>
        <c:axId val="241662208"/>
        <c:axId val="241668096"/>
        <c:axId val="241632576"/>
      </c:bar3DChart>
      <c:catAx>
        <c:axId val="2416622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ru-RU"/>
          </a:p>
        </c:txPr>
        <c:crossAx val="241668096"/>
        <c:crosses val="autoZero"/>
        <c:auto val="1"/>
        <c:lblAlgn val="ctr"/>
        <c:lblOffset val="100"/>
        <c:noMultiLvlLbl val="0"/>
      </c:catAx>
      <c:valAx>
        <c:axId val="241668096"/>
        <c:scaling>
          <c:orientation val="minMax"/>
        </c:scaling>
        <c:delete val="1"/>
        <c:axPos val="l"/>
        <c:numFmt formatCode="#\ ##0.0%" sourceLinked="1"/>
        <c:majorTickMark val="out"/>
        <c:minorTickMark val="none"/>
        <c:tickLblPos val="nextTo"/>
        <c:crossAx val="241662208"/>
        <c:crosses val="autoZero"/>
        <c:crossBetween val="between"/>
      </c:valAx>
      <c:serAx>
        <c:axId val="241632576"/>
        <c:scaling>
          <c:orientation val="minMax"/>
        </c:scaling>
        <c:delete val="1"/>
        <c:axPos val="b"/>
        <c:majorTickMark val="out"/>
        <c:minorTickMark val="none"/>
        <c:tickLblPos val="nextTo"/>
        <c:crossAx val="241668096"/>
        <c:crosses val="autoZero"/>
      </c:serAx>
      <c:spPr>
        <a:noFill/>
        <a:ln w="25400">
          <a:noFill/>
        </a:ln>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w="9525" cap="flat" cmpd="sng" algn="ctr">
      <a:noFill/>
      <a:round/>
    </a:ln>
    <a:effectLst/>
  </c:spPr>
  <c:txPr>
    <a:bodyPr/>
    <a:lstStyle/>
    <a:p>
      <a:pPr>
        <a:defRPr/>
      </a:pPr>
      <a:endParaRPr lang="ru-RU"/>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standard"/>
        <c:varyColors val="0"/>
        <c:ser>
          <c:idx val="0"/>
          <c:order val="0"/>
          <c:tx>
            <c:strRef>
              <c:f>'B2.1'!$A$3</c:f>
              <c:strCache>
                <c:ptCount val="1"/>
                <c:pt idx="0">
                  <c:v>Позитивно</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lumMod val="50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'B2.1'!$B$2:$F$2</c:f>
              <c:strCache>
                <c:ptCount val="5"/>
                <c:pt idx="0">
                  <c:v>18-29 років</c:v>
                </c:pt>
                <c:pt idx="1">
                  <c:v>30-39 років</c:v>
                </c:pt>
                <c:pt idx="2">
                  <c:v>40-49 років</c:v>
                </c:pt>
                <c:pt idx="3">
                  <c:v>50-59 років</c:v>
                </c:pt>
                <c:pt idx="4">
                  <c:v>Більше 60 років</c:v>
                </c:pt>
              </c:strCache>
            </c:strRef>
          </c:cat>
          <c:val>
            <c:numRef>
              <c:f>'B2.1'!$B$3:$F$3</c:f>
              <c:numCache>
                <c:formatCode>#\ ##0.0%</c:formatCode>
                <c:ptCount val="5"/>
                <c:pt idx="0">
                  <c:v>0.32558139534883723</c:v>
                </c:pt>
                <c:pt idx="1">
                  <c:v>0.48648648648648646</c:v>
                </c:pt>
                <c:pt idx="2">
                  <c:v>0.27272727272727271</c:v>
                </c:pt>
                <c:pt idx="3">
                  <c:v>0.38888888888888884</c:v>
                </c:pt>
                <c:pt idx="4">
                  <c:v>0.16</c:v>
                </c:pt>
              </c:numCache>
            </c:numRef>
          </c:val>
          <c:extLst xmlns:c16r2="http://schemas.microsoft.com/office/drawing/2015/06/chart">
            <c:ext xmlns:c16="http://schemas.microsoft.com/office/drawing/2014/chart" uri="{C3380CC4-5D6E-409C-BE32-E72D297353CC}">
              <c16:uniqueId val="{00000000-0F2F-4976-A77C-7B16709C681D}"/>
            </c:ext>
          </c:extLst>
        </c:ser>
        <c:ser>
          <c:idx val="1"/>
          <c:order val="1"/>
          <c:tx>
            <c:strRef>
              <c:f>'B2.1'!$A$4</c:f>
              <c:strCache>
                <c:ptCount val="1"/>
                <c:pt idx="0">
                  <c:v>Негативно</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'B2.1'!$B$2:$F$2</c:f>
              <c:strCache>
                <c:ptCount val="5"/>
                <c:pt idx="0">
                  <c:v>18-29 років</c:v>
                </c:pt>
                <c:pt idx="1">
                  <c:v>30-39 років</c:v>
                </c:pt>
                <c:pt idx="2">
                  <c:v>40-49 років</c:v>
                </c:pt>
                <c:pt idx="3">
                  <c:v>50-59 років</c:v>
                </c:pt>
                <c:pt idx="4">
                  <c:v>Більше 60 років</c:v>
                </c:pt>
              </c:strCache>
            </c:strRef>
          </c:cat>
          <c:val>
            <c:numRef>
              <c:f>'B2.1'!$B$4:$F$4</c:f>
              <c:numCache>
                <c:formatCode>#\ ##0.0%</c:formatCode>
                <c:ptCount val="5"/>
                <c:pt idx="0">
                  <c:v>0.48837209302325585</c:v>
                </c:pt>
                <c:pt idx="1">
                  <c:v>0.45945945945945943</c:v>
                </c:pt>
                <c:pt idx="2">
                  <c:v>0.54545454545454541</c:v>
                </c:pt>
                <c:pt idx="3">
                  <c:v>0.55555555555555558</c:v>
                </c:pt>
                <c:pt idx="4">
                  <c:v>0.64</c:v>
                </c:pt>
              </c:numCache>
            </c:numRef>
          </c:val>
          <c:extLst xmlns:c16r2="http://schemas.microsoft.com/office/drawing/2015/06/chart">
            <c:ext xmlns:c16="http://schemas.microsoft.com/office/drawing/2014/chart" uri="{C3380CC4-5D6E-409C-BE32-E72D297353CC}">
              <c16:uniqueId val="{00000001-0F2F-4976-A77C-7B16709C681D}"/>
            </c:ext>
          </c:extLst>
        </c:ser>
        <c:ser>
          <c:idx val="2"/>
          <c:order val="2"/>
          <c:tx>
            <c:strRef>
              <c:f>'B2.1'!$A$5</c:f>
              <c:strCache>
                <c:ptCount val="1"/>
                <c:pt idx="0">
                  <c:v>Важко відповісти</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lumMod val="50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'B2.1'!$B$2:$F$2</c:f>
              <c:strCache>
                <c:ptCount val="5"/>
                <c:pt idx="0">
                  <c:v>18-29 років</c:v>
                </c:pt>
                <c:pt idx="1">
                  <c:v>30-39 років</c:v>
                </c:pt>
                <c:pt idx="2">
                  <c:v>40-49 років</c:v>
                </c:pt>
                <c:pt idx="3">
                  <c:v>50-59 років</c:v>
                </c:pt>
                <c:pt idx="4">
                  <c:v>Більше 60 років</c:v>
                </c:pt>
              </c:strCache>
            </c:strRef>
          </c:cat>
          <c:val>
            <c:numRef>
              <c:f>'B2.1'!$B$5:$F$5</c:f>
              <c:numCache>
                <c:formatCode>#\ ##0.0%</c:formatCode>
                <c:ptCount val="5"/>
                <c:pt idx="0">
                  <c:v>0.18604651162790697</c:v>
                </c:pt>
                <c:pt idx="1">
                  <c:v>5.405405405405405E-2</c:v>
                </c:pt>
                <c:pt idx="2">
                  <c:v>0.18181818181818182</c:v>
                </c:pt>
                <c:pt idx="3">
                  <c:v>5.5555555555555552E-2</c:v>
                </c:pt>
                <c:pt idx="4">
                  <c:v>0.2</c:v>
                </c:pt>
              </c:numCache>
            </c:numRef>
          </c:val>
          <c:extLst xmlns:c16r2="http://schemas.microsoft.com/office/drawing/2015/06/chart">
            <c:ext xmlns:c16="http://schemas.microsoft.com/office/drawing/2014/chart" uri="{C3380CC4-5D6E-409C-BE32-E72D297353CC}">
              <c16:uniqueId val="{00000002-0F2F-4976-A77C-7B16709C681D}"/>
            </c:ext>
          </c:extLst>
        </c:ser>
        <c:dLbls>
          <c:showLegendKey val="0"/>
          <c:showVal val="0"/>
          <c:showCatName val="0"/>
          <c:showSerName val="0"/>
          <c:showPercent val="0"/>
          <c:showBubbleSize val="0"/>
        </c:dLbls>
        <c:gapWidth val="404"/>
        <c:gapDepth val="447"/>
        <c:shape val="box"/>
        <c:axId val="244940800"/>
        <c:axId val="244942336"/>
        <c:axId val="241634816"/>
      </c:bar3DChart>
      <c:catAx>
        <c:axId val="244940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ru-RU"/>
          </a:p>
        </c:txPr>
        <c:crossAx val="244942336"/>
        <c:crosses val="autoZero"/>
        <c:auto val="1"/>
        <c:lblAlgn val="ctr"/>
        <c:lblOffset val="100"/>
        <c:noMultiLvlLbl val="0"/>
      </c:catAx>
      <c:valAx>
        <c:axId val="244942336"/>
        <c:scaling>
          <c:orientation val="minMax"/>
        </c:scaling>
        <c:delete val="1"/>
        <c:axPos val="l"/>
        <c:numFmt formatCode="#\ ##0.0%" sourceLinked="1"/>
        <c:majorTickMark val="out"/>
        <c:minorTickMark val="none"/>
        <c:tickLblPos val="nextTo"/>
        <c:crossAx val="244940800"/>
        <c:crosses val="autoZero"/>
        <c:crossBetween val="between"/>
      </c:valAx>
      <c:serAx>
        <c:axId val="241634816"/>
        <c:scaling>
          <c:orientation val="minMax"/>
        </c:scaling>
        <c:delete val="1"/>
        <c:axPos val="b"/>
        <c:majorTickMark val="out"/>
        <c:minorTickMark val="none"/>
        <c:tickLblPos val="nextTo"/>
        <c:crossAx val="244942336"/>
        <c:crosses val="autoZero"/>
      </c:serAx>
      <c:spPr>
        <a:noFill/>
        <a:ln w="25400">
          <a:noFill/>
        </a:ln>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round/>
    </a:ln>
    <a:effectLst/>
  </c:spPr>
  <c:txPr>
    <a:bodyPr/>
    <a:lstStyle/>
    <a:p>
      <a:pPr>
        <a:defRPr/>
      </a:pPr>
      <a:endParaRPr lang="ru-RU"/>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bar3DChart>
        <c:barDir val="bar"/>
        <c:grouping val="stacked"/>
        <c:varyColors val="0"/>
        <c:ser>
          <c:idx val="0"/>
          <c:order val="0"/>
          <c:tx>
            <c:strRef>
              <c:f>В3!$B$4</c:f>
              <c:strCache>
                <c:ptCount val="1"/>
                <c:pt idx="0">
                  <c:v>Змінилася на краще</c:v>
                </c:pt>
              </c:strCache>
            </c:strRef>
          </c:tx>
          <c:spPr>
            <a:solidFill>
              <a:srgbClr val="4472C4"/>
            </a:solidFill>
            <a:ln w="25400">
              <a:noFill/>
            </a:ln>
          </c:spPr>
          <c:invertIfNegative val="0"/>
          <c:dLbls>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D4F-4C83-97E4-573940E098FE}"/>
                </c:ext>
              </c:extLst>
            </c:dLbl>
            <c:spPr>
              <a:noFill/>
              <a:ln w="25400">
                <a:noFill/>
              </a:ln>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В3!$A$5:$A$13</c:f>
              <c:strCache>
                <c:ptCount val="9"/>
                <c:pt idx="0">
                  <c:v>Економічний розвиток області</c:v>
                </c:pt>
                <c:pt idx="1">
                  <c:v>Рівень добробуту Вашої родини</c:v>
                </c:pt>
                <c:pt idx="2">
                  <c:v>Боротьба із злочинністю</c:v>
                </c:pt>
                <c:pt idx="3">
                  <c:v>Боротьба із корупцією</c:v>
                </c:pt>
                <c:pt idx="4">
                  <c:v>Екологічна ситуація</c:v>
                </c:pt>
                <c:pt idx="5">
                  <c:v>Рівень безробіття</c:v>
                </c:pt>
                <c:pt idx="6">
                  <c:v>Охорона здоров’я</c:v>
                </c:pt>
                <c:pt idx="7">
                  <c:v>Освіта</c:v>
                </c:pt>
                <c:pt idx="8">
                  <c:v>Соціальний захист громадян</c:v>
                </c:pt>
              </c:strCache>
            </c:strRef>
          </c:cat>
          <c:val>
            <c:numRef>
              <c:f>В3!$B$5:$B$13</c:f>
              <c:numCache>
                <c:formatCode>#\ ##0.0%</c:formatCode>
                <c:ptCount val="9"/>
                <c:pt idx="0">
                  <c:v>0.3397435897435897</c:v>
                </c:pt>
                <c:pt idx="1">
                  <c:v>0.3397435897435897</c:v>
                </c:pt>
                <c:pt idx="2">
                  <c:v>0.1858974358974359</c:v>
                </c:pt>
                <c:pt idx="3">
                  <c:v>0.15384615384615385</c:v>
                </c:pt>
                <c:pt idx="4">
                  <c:v>0.25</c:v>
                </c:pt>
                <c:pt idx="5">
                  <c:v>0.13461538461538461</c:v>
                </c:pt>
                <c:pt idx="6">
                  <c:v>0.25641025641025644</c:v>
                </c:pt>
                <c:pt idx="7">
                  <c:v>0.17948717948717949</c:v>
                </c:pt>
                <c:pt idx="8">
                  <c:v>0.2371794871794872</c:v>
                </c:pt>
              </c:numCache>
            </c:numRef>
          </c:val>
          <c:extLst xmlns:c16r2="http://schemas.microsoft.com/office/drawing/2015/06/chart">
            <c:ext xmlns:c16="http://schemas.microsoft.com/office/drawing/2014/chart" uri="{C3380CC4-5D6E-409C-BE32-E72D297353CC}">
              <c16:uniqueId val="{00000001-CD4F-4C83-97E4-573940E098FE}"/>
            </c:ext>
          </c:extLst>
        </c:ser>
        <c:ser>
          <c:idx val="1"/>
          <c:order val="1"/>
          <c:tx>
            <c:strRef>
              <c:f>В3!$C$4</c:f>
              <c:strCache>
                <c:ptCount val="1"/>
                <c:pt idx="0">
                  <c:v>Погіршилася</c:v>
                </c:pt>
              </c:strCache>
            </c:strRef>
          </c:tx>
          <c:spPr>
            <a:solidFill>
              <a:srgbClr val="ED7D31"/>
            </a:solidFill>
            <a:ln w="25400">
              <a:noFill/>
            </a:ln>
          </c:spPr>
          <c:invertIfNegative val="0"/>
          <c:dLbls>
            <c:dLbl>
              <c:idx val="9"/>
              <c:layout>
                <c:manualLayout>
                  <c:x val="-2.8498727735368958E-2"/>
                  <c:y val="0.7874720357941834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D4F-4C83-97E4-573940E098FE}"/>
                </c:ext>
              </c:extLst>
            </c:dLbl>
            <c:spPr>
              <a:noFill/>
              <a:ln w="25400">
                <a:noFill/>
              </a:ln>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В3!$A$5:$A$13</c:f>
              <c:strCache>
                <c:ptCount val="9"/>
                <c:pt idx="0">
                  <c:v>Економічний розвиток області</c:v>
                </c:pt>
                <c:pt idx="1">
                  <c:v>Рівень добробуту Вашої родини</c:v>
                </c:pt>
                <c:pt idx="2">
                  <c:v>Боротьба із злочинністю</c:v>
                </c:pt>
                <c:pt idx="3">
                  <c:v>Боротьба із корупцією</c:v>
                </c:pt>
                <c:pt idx="4">
                  <c:v>Екологічна ситуація</c:v>
                </c:pt>
                <c:pt idx="5">
                  <c:v>Рівень безробіття</c:v>
                </c:pt>
                <c:pt idx="6">
                  <c:v>Охорона здоров’я</c:v>
                </c:pt>
                <c:pt idx="7">
                  <c:v>Освіта</c:v>
                </c:pt>
                <c:pt idx="8">
                  <c:v>Соціальний захист громадян</c:v>
                </c:pt>
              </c:strCache>
            </c:strRef>
          </c:cat>
          <c:val>
            <c:numRef>
              <c:f>В3!$C$5:$C$13</c:f>
              <c:numCache>
                <c:formatCode>#\ ##0.0%</c:formatCode>
                <c:ptCount val="9"/>
                <c:pt idx="0">
                  <c:v>0.37179487179487181</c:v>
                </c:pt>
                <c:pt idx="1">
                  <c:v>0.42948717948717952</c:v>
                </c:pt>
                <c:pt idx="2">
                  <c:v>0.37179487179487181</c:v>
                </c:pt>
                <c:pt idx="3">
                  <c:v>0.37820512820512819</c:v>
                </c:pt>
                <c:pt idx="4">
                  <c:v>0.38461538461538458</c:v>
                </c:pt>
                <c:pt idx="5">
                  <c:v>0.62820512820512819</c:v>
                </c:pt>
                <c:pt idx="6">
                  <c:v>0.40384615384615385</c:v>
                </c:pt>
                <c:pt idx="7">
                  <c:v>0.54487179487179493</c:v>
                </c:pt>
                <c:pt idx="8">
                  <c:v>0.39743589743589747</c:v>
                </c:pt>
              </c:numCache>
            </c:numRef>
          </c:val>
          <c:extLst xmlns:c16r2="http://schemas.microsoft.com/office/drawing/2015/06/chart">
            <c:ext xmlns:c16="http://schemas.microsoft.com/office/drawing/2014/chart" uri="{C3380CC4-5D6E-409C-BE32-E72D297353CC}">
              <c16:uniqueId val="{00000003-CD4F-4C83-97E4-573940E098FE}"/>
            </c:ext>
          </c:extLst>
        </c:ser>
        <c:ser>
          <c:idx val="2"/>
          <c:order val="2"/>
          <c:tx>
            <c:strRef>
              <c:f>В3!$D$4</c:f>
              <c:strCache>
                <c:ptCount val="1"/>
                <c:pt idx="0">
                  <c:v>Ніяк не змінилася</c:v>
                </c:pt>
              </c:strCache>
            </c:strRef>
          </c:tx>
          <c:spPr>
            <a:solidFill>
              <a:srgbClr val="A5A5A5"/>
            </a:solidFill>
            <a:ln w="25400">
              <a:noFill/>
            </a:ln>
          </c:spPr>
          <c:invertIfNegative val="0"/>
          <c:dLbls>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D4F-4C83-97E4-573940E098FE}"/>
                </c:ext>
              </c:extLst>
            </c:dLbl>
            <c:spPr>
              <a:noFill/>
              <a:ln w="25400">
                <a:noFill/>
              </a:ln>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В3!$A$5:$A$13</c:f>
              <c:strCache>
                <c:ptCount val="9"/>
                <c:pt idx="0">
                  <c:v>Економічний розвиток області</c:v>
                </c:pt>
                <c:pt idx="1">
                  <c:v>Рівень добробуту Вашої родини</c:v>
                </c:pt>
                <c:pt idx="2">
                  <c:v>Боротьба із злочинністю</c:v>
                </c:pt>
                <c:pt idx="3">
                  <c:v>Боротьба із корупцією</c:v>
                </c:pt>
                <c:pt idx="4">
                  <c:v>Екологічна ситуація</c:v>
                </c:pt>
                <c:pt idx="5">
                  <c:v>Рівень безробіття</c:v>
                </c:pt>
                <c:pt idx="6">
                  <c:v>Охорона здоров’я</c:v>
                </c:pt>
                <c:pt idx="7">
                  <c:v>Освіта</c:v>
                </c:pt>
                <c:pt idx="8">
                  <c:v>Соціальний захист громадян</c:v>
                </c:pt>
              </c:strCache>
            </c:strRef>
          </c:cat>
          <c:val>
            <c:numRef>
              <c:f>В3!$D$5:$D$13</c:f>
              <c:numCache>
                <c:formatCode>#\ ##0.0%</c:formatCode>
                <c:ptCount val="9"/>
                <c:pt idx="0">
                  <c:v>0.21153846153846154</c:v>
                </c:pt>
                <c:pt idx="1">
                  <c:v>0.17307692307692307</c:v>
                </c:pt>
                <c:pt idx="2">
                  <c:v>0.36538461538461542</c:v>
                </c:pt>
                <c:pt idx="3">
                  <c:v>0.35897435897435898</c:v>
                </c:pt>
                <c:pt idx="4">
                  <c:v>0.26923076923076922</c:v>
                </c:pt>
                <c:pt idx="5">
                  <c:v>0.14743589743589744</c:v>
                </c:pt>
                <c:pt idx="6">
                  <c:v>0.26923076923076922</c:v>
                </c:pt>
                <c:pt idx="7">
                  <c:v>0.19230769230769229</c:v>
                </c:pt>
                <c:pt idx="8">
                  <c:v>0.26282051282051283</c:v>
                </c:pt>
              </c:numCache>
            </c:numRef>
          </c:val>
          <c:extLst xmlns:c16r2="http://schemas.microsoft.com/office/drawing/2015/06/chart">
            <c:ext xmlns:c16="http://schemas.microsoft.com/office/drawing/2014/chart" uri="{C3380CC4-5D6E-409C-BE32-E72D297353CC}">
              <c16:uniqueId val="{00000005-CD4F-4C83-97E4-573940E098FE}"/>
            </c:ext>
          </c:extLst>
        </c:ser>
        <c:ser>
          <c:idx val="3"/>
          <c:order val="3"/>
          <c:tx>
            <c:strRef>
              <c:f>В3!$E$4</c:f>
              <c:strCache>
                <c:ptCount val="1"/>
                <c:pt idx="0">
                  <c:v>Не можу відповісти</c:v>
                </c:pt>
              </c:strCache>
            </c:strRef>
          </c:tx>
          <c:spPr>
            <a:solidFill>
              <a:srgbClr val="FFC000"/>
            </a:solidFill>
            <a:ln w="25400">
              <a:noFill/>
            </a:ln>
          </c:spPr>
          <c:invertIfNegative val="0"/>
          <c:dLbls>
            <c:spPr>
              <a:noFill/>
              <a:ln>
                <a:noFill/>
              </a:ln>
              <a:effectLst/>
            </c:spPr>
            <c:txPr>
              <a:bodyPr wrap="square" lIns="38100" tIns="19050" rIns="38100" bIns="19050" anchor="ctr">
                <a:spAutoFit/>
              </a:bodyPr>
              <a:lstStyle/>
              <a:p>
                <a:pPr>
                  <a:defRPr sz="11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В3!$A$5:$A$13</c:f>
              <c:strCache>
                <c:ptCount val="9"/>
                <c:pt idx="0">
                  <c:v>Економічний розвиток області</c:v>
                </c:pt>
                <c:pt idx="1">
                  <c:v>Рівень добробуту Вашої родини</c:v>
                </c:pt>
                <c:pt idx="2">
                  <c:v>Боротьба із злочинністю</c:v>
                </c:pt>
                <c:pt idx="3">
                  <c:v>Боротьба із корупцією</c:v>
                </c:pt>
                <c:pt idx="4">
                  <c:v>Екологічна ситуація</c:v>
                </c:pt>
                <c:pt idx="5">
                  <c:v>Рівень безробіття</c:v>
                </c:pt>
                <c:pt idx="6">
                  <c:v>Охорона здоров’я</c:v>
                </c:pt>
                <c:pt idx="7">
                  <c:v>Освіта</c:v>
                </c:pt>
                <c:pt idx="8">
                  <c:v>Соціальний захист громадян</c:v>
                </c:pt>
              </c:strCache>
            </c:strRef>
          </c:cat>
          <c:val>
            <c:numRef>
              <c:f>В3!$E$5:$E$13</c:f>
              <c:numCache>
                <c:formatCode>#\ ##0.0%</c:formatCode>
                <c:ptCount val="9"/>
                <c:pt idx="0">
                  <c:v>7.6923076923076927E-2</c:v>
                </c:pt>
                <c:pt idx="1">
                  <c:v>5.7692307692307689E-2</c:v>
                </c:pt>
                <c:pt idx="2">
                  <c:v>7.6923076923076927E-2</c:v>
                </c:pt>
                <c:pt idx="3">
                  <c:v>0.10897435897435898</c:v>
                </c:pt>
                <c:pt idx="4">
                  <c:v>9.6153846153846145E-2</c:v>
                </c:pt>
                <c:pt idx="5">
                  <c:v>8.9743589743589744E-2</c:v>
                </c:pt>
                <c:pt idx="6">
                  <c:v>7.0512820512820512E-2</c:v>
                </c:pt>
                <c:pt idx="7">
                  <c:v>8.3333333333333343E-2</c:v>
                </c:pt>
                <c:pt idx="8">
                  <c:v>0.10256410256410257</c:v>
                </c:pt>
              </c:numCache>
            </c:numRef>
          </c:val>
          <c:extLst xmlns:c16r2="http://schemas.microsoft.com/office/drawing/2015/06/chart">
            <c:ext xmlns:c16="http://schemas.microsoft.com/office/drawing/2014/chart" uri="{C3380CC4-5D6E-409C-BE32-E72D297353CC}">
              <c16:uniqueId val="{00000006-CD4F-4C83-97E4-573940E098FE}"/>
            </c:ext>
          </c:extLst>
        </c:ser>
        <c:dLbls>
          <c:showLegendKey val="0"/>
          <c:showVal val="0"/>
          <c:showCatName val="0"/>
          <c:showSerName val="0"/>
          <c:showPercent val="0"/>
          <c:showBubbleSize val="0"/>
        </c:dLbls>
        <c:gapWidth val="150"/>
        <c:shape val="box"/>
        <c:axId val="247259136"/>
        <c:axId val="247260672"/>
        <c:axId val="0"/>
      </c:bar3DChart>
      <c:catAx>
        <c:axId val="247259136"/>
        <c:scaling>
          <c:orientation val="minMax"/>
        </c:scaling>
        <c:delete val="0"/>
        <c:axPos val="l"/>
        <c:numFmt formatCode="General" sourceLinked="1"/>
        <c:majorTickMark val="none"/>
        <c:minorTickMark val="none"/>
        <c:tickLblPos val="nextTo"/>
        <c:spPr>
          <a:ln w="6350">
            <a:noFill/>
          </a:ln>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crossAx val="247260672"/>
        <c:crosses val="autoZero"/>
        <c:auto val="1"/>
        <c:lblAlgn val="ctr"/>
        <c:lblOffset val="100"/>
        <c:noMultiLvlLbl val="0"/>
      </c:catAx>
      <c:valAx>
        <c:axId val="247260672"/>
        <c:scaling>
          <c:orientation val="minMax"/>
        </c:scaling>
        <c:delete val="1"/>
        <c:axPos val="b"/>
        <c:majorGridlines>
          <c:spPr>
            <a:ln w="9525" cap="flat" cmpd="sng" algn="ctr">
              <a:noFill/>
              <a:round/>
            </a:ln>
            <a:effectLst/>
          </c:spPr>
        </c:majorGridlines>
        <c:numFmt formatCode="#\ ##0.0%" sourceLinked="1"/>
        <c:majorTickMark val="out"/>
        <c:minorTickMark val="none"/>
        <c:tickLblPos val="nextTo"/>
        <c:crossAx val="247259136"/>
        <c:crosses val="autoZero"/>
        <c:crossBetween val="between"/>
      </c:valAx>
      <c:spPr>
        <a:noFill/>
        <a:ln w="25400">
          <a:noFill/>
        </a:ln>
      </c:spPr>
    </c:plotArea>
    <c:legend>
      <c:legendPos val="b"/>
      <c:layout/>
      <c:overlay val="0"/>
      <c:spPr>
        <a:noFill/>
        <a:ln w="25400">
          <a:noFill/>
        </a:ln>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6350">
      <a:noFill/>
    </a:ln>
  </c:spPr>
  <c:txPr>
    <a:bodyPr/>
    <a:lstStyle/>
    <a:p>
      <a:pPr>
        <a:defRPr/>
      </a:pPr>
      <a:endParaRPr lang="ru-RU"/>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bar3DChart>
        <c:barDir val="bar"/>
        <c:grouping val="percentStacked"/>
        <c:varyColors val="0"/>
        <c:ser>
          <c:idx val="0"/>
          <c:order val="0"/>
          <c:tx>
            <c:strRef>
              <c:f>В3!$B$14</c:f>
              <c:strCache>
                <c:ptCount val="1"/>
                <c:pt idx="0">
                  <c:v>Змінилася на краще</c:v>
                </c:pt>
              </c:strCache>
            </c:strRef>
          </c:tx>
          <c:spPr>
            <a:solidFill>
              <a:srgbClr val="4472C4"/>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В3!$A$15:$A$24</c:f>
              <c:strCache>
                <c:ptCount val="10"/>
                <c:pt idx="0">
                  <c:v>Рівень заробітної плати</c:v>
                </c:pt>
                <c:pt idx="1">
                  <c:v>Рівень цін та тарифів</c:v>
                </c:pt>
                <c:pt idx="2">
                  <c:v>Житлово-комунальне господарство</c:v>
                </c:pt>
                <c:pt idx="3">
                  <c:v>Стан доріг</c:v>
                </c:pt>
                <c:pt idx="4">
                  <c:v>Благоустрій та озеленення</c:v>
                </c:pt>
                <c:pt idx="5">
                  <c:v>Сільське господарство</c:v>
                </c:pt>
                <c:pt idx="6">
                  <c:v>Підтримка малого та середнього бізнесу</c:v>
                </c:pt>
                <c:pt idx="7">
                  <c:v>Запобігання поширенню COVID-19</c:v>
                </c:pt>
                <c:pt idx="8">
                  <c:v>Робота громадського транспорту</c:v>
                </c:pt>
                <c:pt idx="9">
                  <c:v>Ставлення місцевої влади до громадян</c:v>
                </c:pt>
              </c:strCache>
            </c:strRef>
          </c:cat>
          <c:val>
            <c:numRef>
              <c:f>В3!$B$15:$B$24</c:f>
              <c:numCache>
                <c:formatCode>#\ ##0.0%</c:formatCode>
                <c:ptCount val="10"/>
                <c:pt idx="0">
                  <c:v>0.17948717948717949</c:v>
                </c:pt>
                <c:pt idx="1">
                  <c:v>0.12179487179487179</c:v>
                </c:pt>
                <c:pt idx="2">
                  <c:v>0.16025641025641024</c:v>
                </c:pt>
                <c:pt idx="3">
                  <c:v>0.54487179487179493</c:v>
                </c:pt>
                <c:pt idx="4">
                  <c:v>0.51282051282051289</c:v>
                </c:pt>
                <c:pt idx="5">
                  <c:v>0.21794871794871795</c:v>
                </c:pt>
                <c:pt idx="6">
                  <c:v>0.24358974358974358</c:v>
                </c:pt>
                <c:pt idx="7">
                  <c:v>0.27564102564102566</c:v>
                </c:pt>
                <c:pt idx="8">
                  <c:v>0.36538461538461542</c:v>
                </c:pt>
                <c:pt idx="9">
                  <c:v>0.17948717948717949</c:v>
                </c:pt>
              </c:numCache>
            </c:numRef>
          </c:val>
          <c:extLst xmlns:c16r2="http://schemas.microsoft.com/office/drawing/2015/06/chart">
            <c:ext xmlns:c16="http://schemas.microsoft.com/office/drawing/2014/chart" uri="{C3380CC4-5D6E-409C-BE32-E72D297353CC}">
              <c16:uniqueId val="{00000000-61A7-4903-A349-8922D393B1AC}"/>
            </c:ext>
          </c:extLst>
        </c:ser>
        <c:ser>
          <c:idx val="1"/>
          <c:order val="1"/>
          <c:tx>
            <c:strRef>
              <c:f>В3!$C$14</c:f>
              <c:strCache>
                <c:ptCount val="1"/>
                <c:pt idx="0">
                  <c:v>Погіршилася</c:v>
                </c:pt>
              </c:strCache>
            </c:strRef>
          </c:tx>
          <c:spPr>
            <a:solidFill>
              <a:srgbClr val="ED7D31"/>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В3!$A$15:$A$24</c:f>
              <c:strCache>
                <c:ptCount val="10"/>
                <c:pt idx="0">
                  <c:v>Рівень заробітної плати</c:v>
                </c:pt>
                <c:pt idx="1">
                  <c:v>Рівень цін та тарифів</c:v>
                </c:pt>
                <c:pt idx="2">
                  <c:v>Житлово-комунальне господарство</c:v>
                </c:pt>
                <c:pt idx="3">
                  <c:v>Стан доріг</c:v>
                </c:pt>
                <c:pt idx="4">
                  <c:v>Благоустрій та озеленення</c:v>
                </c:pt>
                <c:pt idx="5">
                  <c:v>Сільське господарство</c:v>
                </c:pt>
                <c:pt idx="6">
                  <c:v>Підтримка малого та середнього бізнесу</c:v>
                </c:pt>
                <c:pt idx="7">
                  <c:v>Запобігання поширенню COVID-19</c:v>
                </c:pt>
                <c:pt idx="8">
                  <c:v>Робота громадського транспорту</c:v>
                </c:pt>
                <c:pt idx="9">
                  <c:v>Ставлення місцевої влади до громадян</c:v>
                </c:pt>
              </c:strCache>
            </c:strRef>
          </c:cat>
          <c:val>
            <c:numRef>
              <c:f>В3!$C$15:$C$24</c:f>
              <c:numCache>
                <c:formatCode>#\ ##0.0%</c:formatCode>
                <c:ptCount val="10"/>
                <c:pt idx="0">
                  <c:v>0.55128205128205132</c:v>
                </c:pt>
                <c:pt idx="1">
                  <c:v>0.70512820512820507</c:v>
                </c:pt>
                <c:pt idx="2">
                  <c:v>0.4102564102564103</c:v>
                </c:pt>
                <c:pt idx="3">
                  <c:v>0.26282051282051283</c:v>
                </c:pt>
                <c:pt idx="4">
                  <c:v>0.15384615384615385</c:v>
                </c:pt>
                <c:pt idx="5">
                  <c:v>0.19871794871794873</c:v>
                </c:pt>
                <c:pt idx="6">
                  <c:v>0.40384615384615385</c:v>
                </c:pt>
                <c:pt idx="7">
                  <c:v>0.29487179487179488</c:v>
                </c:pt>
                <c:pt idx="8">
                  <c:v>0.28205128205128205</c:v>
                </c:pt>
                <c:pt idx="9">
                  <c:v>0.33333333333333337</c:v>
                </c:pt>
              </c:numCache>
            </c:numRef>
          </c:val>
          <c:extLst xmlns:c16r2="http://schemas.microsoft.com/office/drawing/2015/06/chart">
            <c:ext xmlns:c16="http://schemas.microsoft.com/office/drawing/2014/chart" uri="{C3380CC4-5D6E-409C-BE32-E72D297353CC}">
              <c16:uniqueId val="{00000001-61A7-4903-A349-8922D393B1AC}"/>
            </c:ext>
          </c:extLst>
        </c:ser>
        <c:ser>
          <c:idx val="2"/>
          <c:order val="2"/>
          <c:tx>
            <c:strRef>
              <c:f>В3!$D$14</c:f>
              <c:strCache>
                <c:ptCount val="1"/>
                <c:pt idx="0">
                  <c:v>Ніяк не змінилася</c:v>
                </c:pt>
              </c:strCache>
            </c:strRef>
          </c:tx>
          <c:spPr>
            <a:solidFill>
              <a:srgbClr val="A5A5A5"/>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В3!$A$15:$A$24</c:f>
              <c:strCache>
                <c:ptCount val="10"/>
                <c:pt idx="0">
                  <c:v>Рівень заробітної плати</c:v>
                </c:pt>
                <c:pt idx="1">
                  <c:v>Рівень цін та тарифів</c:v>
                </c:pt>
                <c:pt idx="2">
                  <c:v>Житлово-комунальне господарство</c:v>
                </c:pt>
                <c:pt idx="3">
                  <c:v>Стан доріг</c:v>
                </c:pt>
                <c:pt idx="4">
                  <c:v>Благоустрій та озеленення</c:v>
                </c:pt>
                <c:pt idx="5">
                  <c:v>Сільське господарство</c:v>
                </c:pt>
                <c:pt idx="6">
                  <c:v>Підтримка малого та середнього бізнесу</c:v>
                </c:pt>
                <c:pt idx="7">
                  <c:v>Запобігання поширенню COVID-19</c:v>
                </c:pt>
                <c:pt idx="8">
                  <c:v>Робота громадського транспорту</c:v>
                </c:pt>
                <c:pt idx="9">
                  <c:v>Ставлення місцевої влади до громадян</c:v>
                </c:pt>
              </c:strCache>
            </c:strRef>
          </c:cat>
          <c:val>
            <c:numRef>
              <c:f>В3!$D$15:$D$24</c:f>
              <c:numCache>
                <c:formatCode>#\ ##0.0%</c:formatCode>
                <c:ptCount val="10"/>
                <c:pt idx="0">
                  <c:v>0.17948717948717949</c:v>
                </c:pt>
                <c:pt idx="1">
                  <c:v>0.10897435897435898</c:v>
                </c:pt>
                <c:pt idx="2">
                  <c:v>0.28846153846153849</c:v>
                </c:pt>
                <c:pt idx="3">
                  <c:v>0.12820512820512822</c:v>
                </c:pt>
                <c:pt idx="4">
                  <c:v>0.2371794871794872</c:v>
                </c:pt>
                <c:pt idx="5">
                  <c:v>0.2371794871794872</c:v>
                </c:pt>
                <c:pt idx="6">
                  <c:v>0.16666666666666669</c:v>
                </c:pt>
                <c:pt idx="7">
                  <c:v>0.32692307692307693</c:v>
                </c:pt>
                <c:pt idx="8">
                  <c:v>0.30128205128205127</c:v>
                </c:pt>
                <c:pt idx="9">
                  <c:v>0.35256410256410253</c:v>
                </c:pt>
              </c:numCache>
            </c:numRef>
          </c:val>
          <c:extLst xmlns:c16r2="http://schemas.microsoft.com/office/drawing/2015/06/chart">
            <c:ext xmlns:c16="http://schemas.microsoft.com/office/drawing/2014/chart" uri="{C3380CC4-5D6E-409C-BE32-E72D297353CC}">
              <c16:uniqueId val="{00000002-61A7-4903-A349-8922D393B1AC}"/>
            </c:ext>
          </c:extLst>
        </c:ser>
        <c:ser>
          <c:idx val="3"/>
          <c:order val="3"/>
          <c:tx>
            <c:strRef>
              <c:f>В3!$E$14</c:f>
              <c:strCache>
                <c:ptCount val="1"/>
                <c:pt idx="0">
                  <c:v>Не можу відповісти</c:v>
                </c:pt>
              </c:strCache>
            </c:strRef>
          </c:tx>
          <c:spPr>
            <a:solidFill>
              <a:srgbClr val="FFC00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В3!$A$15:$A$24</c:f>
              <c:strCache>
                <c:ptCount val="10"/>
                <c:pt idx="0">
                  <c:v>Рівень заробітної плати</c:v>
                </c:pt>
                <c:pt idx="1">
                  <c:v>Рівень цін та тарифів</c:v>
                </c:pt>
                <c:pt idx="2">
                  <c:v>Житлово-комунальне господарство</c:v>
                </c:pt>
                <c:pt idx="3">
                  <c:v>Стан доріг</c:v>
                </c:pt>
                <c:pt idx="4">
                  <c:v>Благоустрій та озеленення</c:v>
                </c:pt>
                <c:pt idx="5">
                  <c:v>Сільське господарство</c:v>
                </c:pt>
                <c:pt idx="6">
                  <c:v>Підтримка малого та середнього бізнесу</c:v>
                </c:pt>
                <c:pt idx="7">
                  <c:v>Запобігання поширенню COVID-19</c:v>
                </c:pt>
                <c:pt idx="8">
                  <c:v>Робота громадського транспорту</c:v>
                </c:pt>
                <c:pt idx="9">
                  <c:v>Ставлення місцевої влади до громадян</c:v>
                </c:pt>
              </c:strCache>
            </c:strRef>
          </c:cat>
          <c:val>
            <c:numRef>
              <c:f>В3!$E$15:$E$24</c:f>
              <c:numCache>
                <c:formatCode>#\ ##0.0%</c:formatCode>
                <c:ptCount val="10"/>
                <c:pt idx="0">
                  <c:v>8.9743589743589744E-2</c:v>
                </c:pt>
                <c:pt idx="1">
                  <c:v>6.4102564102564111E-2</c:v>
                </c:pt>
                <c:pt idx="2">
                  <c:v>0.14102564102564102</c:v>
                </c:pt>
                <c:pt idx="3">
                  <c:v>6.4102564102564111E-2</c:v>
                </c:pt>
                <c:pt idx="4">
                  <c:v>9.6153846153846145E-2</c:v>
                </c:pt>
                <c:pt idx="5">
                  <c:v>0.34615384615384615</c:v>
                </c:pt>
                <c:pt idx="6">
                  <c:v>0.1858974358974359</c:v>
                </c:pt>
                <c:pt idx="7">
                  <c:v>0.10256410256410257</c:v>
                </c:pt>
                <c:pt idx="8">
                  <c:v>5.1282051282051287E-2</c:v>
                </c:pt>
                <c:pt idx="9">
                  <c:v>0.13461538461538461</c:v>
                </c:pt>
              </c:numCache>
            </c:numRef>
          </c:val>
          <c:extLst xmlns:c16r2="http://schemas.microsoft.com/office/drawing/2015/06/chart">
            <c:ext xmlns:c16="http://schemas.microsoft.com/office/drawing/2014/chart" uri="{C3380CC4-5D6E-409C-BE32-E72D297353CC}">
              <c16:uniqueId val="{00000003-61A7-4903-A349-8922D393B1AC}"/>
            </c:ext>
          </c:extLst>
        </c:ser>
        <c:dLbls>
          <c:showLegendKey val="0"/>
          <c:showVal val="0"/>
          <c:showCatName val="0"/>
          <c:showSerName val="0"/>
          <c:showPercent val="0"/>
          <c:showBubbleSize val="0"/>
        </c:dLbls>
        <c:gapWidth val="150"/>
        <c:shape val="box"/>
        <c:axId val="248595584"/>
        <c:axId val="248597120"/>
        <c:axId val="0"/>
      </c:bar3DChart>
      <c:catAx>
        <c:axId val="248595584"/>
        <c:scaling>
          <c:orientation val="minMax"/>
        </c:scaling>
        <c:delete val="0"/>
        <c:axPos val="l"/>
        <c:numFmt formatCode="General" sourceLinked="1"/>
        <c:majorTickMark val="none"/>
        <c:minorTickMark val="none"/>
        <c:tickLblPos val="nextTo"/>
        <c:spPr>
          <a:ln w="6350">
            <a:noFill/>
          </a:ln>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crossAx val="248597120"/>
        <c:crosses val="autoZero"/>
        <c:auto val="1"/>
        <c:lblAlgn val="ctr"/>
        <c:lblOffset val="100"/>
        <c:noMultiLvlLbl val="0"/>
      </c:catAx>
      <c:valAx>
        <c:axId val="248597120"/>
        <c:scaling>
          <c:orientation val="minMax"/>
        </c:scaling>
        <c:delete val="1"/>
        <c:axPos val="b"/>
        <c:numFmt formatCode="0%" sourceLinked="1"/>
        <c:majorTickMark val="out"/>
        <c:minorTickMark val="none"/>
        <c:tickLblPos val="nextTo"/>
        <c:crossAx val="248595584"/>
        <c:crosses val="autoZero"/>
        <c:crossBetween val="between"/>
      </c:valAx>
      <c:spPr>
        <a:noFill/>
        <a:ln w="25400">
          <a:noFill/>
        </a:ln>
      </c:spPr>
    </c:plotArea>
    <c:legend>
      <c:legendPos val="b"/>
      <c:layout/>
      <c:overlay val="0"/>
      <c:spPr>
        <a:noFill/>
        <a:ln w="25400">
          <a:noFill/>
        </a:ln>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6350">
      <a:noFill/>
    </a:ln>
  </c:spPr>
  <c:txPr>
    <a:bodyPr/>
    <a:lstStyle/>
    <a:p>
      <a:pPr>
        <a:defRPr/>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43756109705977386"/>
          <c:y val="3.608609035544609E-2"/>
          <c:w val="0.48757345925818679"/>
          <c:h val="0.86818549515230969"/>
        </c:manualLayout>
      </c:layout>
      <c:bar3DChart>
        <c:barDir val="bar"/>
        <c:grouping val="percentStacked"/>
        <c:varyColors val="0"/>
        <c:ser>
          <c:idx val="0"/>
          <c:order val="0"/>
          <c:tx>
            <c:strRef>
              <c:f>В4!$B$2</c:f>
              <c:strCache>
                <c:ptCount val="1"/>
                <c:pt idx="0">
                  <c:v>Зовсім не довіряю</c:v>
                </c:pt>
              </c:strCache>
            </c:strRef>
          </c:tx>
          <c:spPr>
            <a:solidFill>
              <a:schemeClr val="accent2">
                <a:lumMod val="75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В4!$A$3:$A$10</c:f>
              <c:strCache>
                <c:ptCount val="8"/>
                <c:pt idx="0">
                  <c:v>Національна поліція</c:v>
                </c:pt>
                <c:pt idx="1">
                  <c:v>Голова громади (міський голова, сільський, селищний голова)</c:v>
                </c:pt>
                <c:pt idx="2">
                  <c:v>Обласна рада</c:v>
                </c:pt>
                <c:pt idx="3">
                  <c:v>Рада громади (міська, сільська, селищна рада)</c:v>
                </c:pt>
                <c:pt idx="4">
                  <c:v>Обласна державна адміністрація</c:v>
                </c:pt>
                <c:pt idx="5">
                  <c:v>Верховна Рада України</c:v>
                </c:pt>
                <c:pt idx="6">
                  <c:v>Кабінет Міністрів України</c:v>
                </c:pt>
                <c:pt idx="7">
                  <c:v>Президент України</c:v>
                </c:pt>
              </c:strCache>
            </c:strRef>
          </c:cat>
          <c:val>
            <c:numRef>
              <c:f>В4!$B$3:$B$10</c:f>
              <c:numCache>
                <c:formatCode>#\ ##0.0%</c:formatCode>
                <c:ptCount val="8"/>
                <c:pt idx="0">
                  <c:v>0.21153846153846154</c:v>
                </c:pt>
                <c:pt idx="1">
                  <c:v>0.24358974358974358</c:v>
                </c:pt>
                <c:pt idx="2">
                  <c:v>0.22435897435897434</c:v>
                </c:pt>
                <c:pt idx="3">
                  <c:v>0.21794871794871795</c:v>
                </c:pt>
                <c:pt idx="4">
                  <c:v>0.23076923076923075</c:v>
                </c:pt>
                <c:pt idx="5">
                  <c:v>0.27564102564102566</c:v>
                </c:pt>
                <c:pt idx="6">
                  <c:v>0.23076923076923075</c:v>
                </c:pt>
                <c:pt idx="7">
                  <c:v>0.24358974358974358</c:v>
                </c:pt>
              </c:numCache>
            </c:numRef>
          </c:val>
          <c:extLst xmlns:c16r2="http://schemas.microsoft.com/office/drawing/2015/06/chart">
            <c:ext xmlns:c16="http://schemas.microsoft.com/office/drawing/2014/chart" uri="{C3380CC4-5D6E-409C-BE32-E72D297353CC}">
              <c16:uniqueId val="{00000000-2E98-42D4-B315-8A7458C8056C}"/>
            </c:ext>
          </c:extLst>
        </c:ser>
        <c:ser>
          <c:idx val="1"/>
          <c:order val="1"/>
          <c:tx>
            <c:strRef>
              <c:f>В4!$C$2</c:f>
              <c:strCache>
                <c:ptCount val="1"/>
                <c:pt idx="0">
                  <c:v>Скоріше не довіряю</c:v>
                </c:pt>
              </c:strCache>
            </c:strRef>
          </c:tx>
          <c:spPr>
            <a:solidFill>
              <a:schemeClr val="accent2">
                <a:lumMod val="60000"/>
                <a:lumOff val="4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В4!$A$3:$A$10</c:f>
              <c:strCache>
                <c:ptCount val="8"/>
                <c:pt idx="0">
                  <c:v>Національна поліція</c:v>
                </c:pt>
                <c:pt idx="1">
                  <c:v>Голова громади (міський голова, сільський, селищний голова)</c:v>
                </c:pt>
                <c:pt idx="2">
                  <c:v>Обласна рада</c:v>
                </c:pt>
                <c:pt idx="3">
                  <c:v>Рада громади (міська, сільська, селищна рада)</c:v>
                </c:pt>
                <c:pt idx="4">
                  <c:v>Обласна державна адміністрація</c:v>
                </c:pt>
                <c:pt idx="5">
                  <c:v>Верховна Рада України</c:v>
                </c:pt>
                <c:pt idx="6">
                  <c:v>Кабінет Міністрів України</c:v>
                </c:pt>
                <c:pt idx="7">
                  <c:v>Президент України</c:v>
                </c:pt>
              </c:strCache>
            </c:strRef>
          </c:cat>
          <c:val>
            <c:numRef>
              <c:f>В4!$C$3:$C$10</c:f>
              <c:numCache>
                <c:formatCode>#\ ##0.0%</c:formatCode>
                <c:ptCount val="8"/>
                <c:pt idx="0">
                  <c:v>0.20512820512820515</c:v>
                </c:pt>
                <c:pt idx="1">
                  <c:v>0.27564102564102566</c:v>
                </c:pt>
                <c:pt idx="2">
                  <c:v>0.27564102564102566</c:v>
                </c:pt>
                <c:pt idx="3">
                  <c:v>0.24358974358974358</c:v>
                </c:pt>
                <c:pt idx="4">
                  <c:v>0.2371794871794872</c:v>
                </c:pt>
                <c:pt idx="5">
                  <c:v>0.3141025641025641</c:v>
                </c:pt>
                <c:pt idx="6">
                  <c:v>0.3141025641025641</c:v>
                </c:pt>
                <c:pt idx="7">
                  <c:v>0.1858974358974359</c:v>
                </c:pt>
              </c:numCache>
            </c:numRef>
          </c:val>
          <c:extLst xmlns:c16r2="http://schemas.microsoft.com/office/drawing/2015/06/chart">
            <c:ext xmlns:c16="http://schemas.microsoft.com/office/drawing/2014/chart" uri="{C3380CC4-5D6E-409C-BE32-E72D297353CC}">
              <c16:uniqueId val="{00000001-2E98-42D4-B315-8A7458C8056C}"/>
            </c:ext>
          </c:extLst>
        </c:ser>
        <c:ser>
          <c:idx val="2"/>
          <c:order val="2"/>
          <c:tx>
            <c:strRef>
              <c:f>В4!$D$2</c:f>
              <c:strCache>
                <c:ptCount val="1"/>
                <c:pt idx="0">
                  <c:v>Скоріше довіряю</c:v>
                </c:pt>
              </c:strCache>
            </c:strRef>
          </c:tx>
          <c:spPr>
            <a:solidFill>
              <a:schemeClr val="accent4">
                <a:lumMod val="60000"/>
                <a:lumOff val="4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В4!$A$3:$A$10</c:f>
              <c:strCache>
                <c:ptCount val="8"/>
                <c:pt idx="0">
                  <c:v>Національна поліція</c:v>
                </c:pt>
                <c:pt idx="1">
                  <c:v>Голова громади (міський голова, сільський, селищний голова)</c:v>
                </c:pt>
                <c:pt idx="2">
                  <c:v>Обласна рада</c:v>
                </c:pt>
                <c:pt idx="3">
                  <c:v>Рада громади (міська, сільська, селищна рада)</c:v>
                </c:pt>
                <c:pt idx="4">
                  <c:v>Обласна державна адміністрація</c:v>
                </c:pt>
                <c:pt idx="5">
                  <c:v>Верховна Рада України</c:v>
                </c:pt>
                <c:pt idx="6">
                  <c:v>Кабінет Міністрів України</c:v>
                </c:pt>
                <c:pt idx="7">
                  <c:v>Президент України</c:v>
                </c:pt>
              </c:strCache>
            </c:strRef>
          </c:cat>
          <c:val>
            <c:numRef>
              <c:f>В4!$D$3:$D$10</c:f>
              <c:numCache>
                <c:formatCode>#\ ##0.0%</c:formatCode>
                <c:ptCount val="8"/>
                <c:pt idx="0">
                  <c:v>0.29487179487179488</c:v>
                </c:pt>
                <c:pt idx="1">
                  <c:v>0.26923076923076922</c:v>
                </c:pt>
                <c:pt idx="2">
                  <c:v>0.25641025641025644</c:v>
                </c:pt>
                <c:pt idx="3">
                  <c:v>0.30128205128205127</c:v>
                </c:pt>
                <c:pt idx="4">
                  <c:v>0.27564102564102566</c:v>
                </c:pt>
                <c:pt idx="5">
                  <c:v>0.21794871794871795</c:v>
                </c:pt>
                <c:pt idx="6">
                  <c:v>0.26282051282051283</c:v>
                </c:pt>
                <c:pt idx="7">
                  <c:v>0.3397435897435897</c:v>
                </c:pt>
              </c:numCache>
            </c:numRef>
          </c:val>
          <c:extLst xmlns:c16r2="http://schemas.microsoft.com/office/drawing/2015/06/chart">
            <c:ext xmlns:c16="http://schemas.microsoft.com/office/drawing/2014/chart" uri="{C3380CC4-5D6E-409C-BE32-E72D297353CC}">
              <c16:uniqueId val="{00000002-2E98-42D4-B315-8A7458C8056C}"/>
            </c:ext>
          </c:extLst>
        </c:ser>
        <c:ser>
          <c:idx val="3"/>
          <c:order val="3"/>
          <c:tx>
            <c:strRef>
              <c:f>В4!$E$2</c:f>
              <c:strCache>
                <c:ptCount val="1"/>
                <c:pt idx="0">
                  <c:v>Повністю довіряю</c:v>
                </c:pt>
              </c:strCache>
            </c:strRef>
          </c:tx>
          <c:spPr>
            <a:solidFill>
              <a:schemeClr val="accent6">
                <a:lumMod val="60000"/>
                <a:lumOff val="4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В4!$A$3:$A$10</c:f>
              <c:strCache>
                <c:ptCount val="8"/>
                <c:pt idx="0">
                  <c:v>Національна поліція</c:v>
                </c:pt>
                <c:pt idx="1">
                  <c:v>Голова громади (міський голова, сільський, селищний голова)</c:v>
                </c:pt>
                <c:pt idx="2">
                  <c:v>Обласна рада</c:v>
                </c:pt>
                <c:pt idx="3">
                  <c:v>Рада громади (міська, сільська, селищна рада)</c:v>
                </c:pt>
                <c:pt idx="4">
                  <c:v>Обласна державна адміністрація</c:v>
                </c:pt>
                <c:pt idx="5">
                  <c:v>Верховна Рада України</c:v>
                </c:pt>
                <c:pt idx="6">
                  <c:v>Кабінет Міністрів України</c:v>
                </c:pt>
                <c:pt idx="7">
                  <c:v>Президент України</c:v>
                </c:pt>
              </c:strCache>
            </c:strRef>
          </c:cat>
          <c:val>
            <c:numRef>
              <c:f>В4!$E$3:$E$10</c:f>
              <c:numCache>
                <c:formatCode>#\ ##0.0%</c:formatCode>
                <c:ptCount val="8"/>
                <c:pt idx="0">
                  <c:v>0.19230769230769229</c:v>
                </c:pt>
                <c:pt idx="1">
                  <c:v>0.10256410256410257</c:v>
                </c:pt>
                <c:pt idx="2">
                  <c:v>8.9743589743589744E-2</c:v>
                </c:pt>
                <c:pt idx="3">
                  <c:v>6.4102564102564111E-2</c:v>
                </c:pt>
                <c:pt idx="4">
                  <c:v>0.10897435897435898</c:v>
                </c:pt>
                <c:pt idx="5">
                  <c:v>0.10897435897435898</c:v>
                </c:pt>
                <c:pt idx="6">
                  <c:v>0.12179487179487179</c:v>
                </c:pt>
                <c:pt idx="7">
                  <c:v>0.20512820512820515</c:v>
                </c:pt>
              </c:numCache>
            </c:numRef>
          </c:val>
          <c:extLst xmlns:c16r2="http://schemas.microsoft.com/office/drawing/2015/06/chart">
            <c:ext xmlns:c16="http://schemas.microsoft.com/office/drawing/2014/chart" uri="{C3380CC4-5D6E-409C-BE32-E72D297353CC}">
              <c16:uniqueId val="{00000003-2E98-42D4-B315-8A7458C8056C}"/>
            </c:ext>
          </c:extLst>
        </c:ser>
        <c:ser>
          <c:idx val="4"/>
          <c:order val="4"/>
          <c:tx>
            <c:strRef>
              <c:f>В4!$F$2</c:f>
              <c:strCache>
                <c:ptCount val="1"/>
                <c:pt idx="0">
                  <c:v>Важко  відповісти</c:v>
                </c:pt>
              </c:strCache>
            </c:strRef>
          </c:tx>
          <c:spPr>
            <a:solidFill>
              <a:srgbClr val="5B9BD5"/>
            </a:solidFill>
            <a:ln w="25400">
              <a:noFill/>
            </a:ln>
          </c:spPr>
          <c:invertIfNegative val="0"/>
          <c:dLbls>
            <c:dLbl>
              <c:idx val="7"/>
              <c:layout>
                <c:manualLayout>
                  <c:x val="0"/>
                  <c:y val="-2.562150301789038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E98-42D4-B315-8A7458C8056C}"/>
                </c:ext>
              </c:extLst>
            </c:dLbl>
            <c:spPr>
              <a:noFill/>
              <a:ln w="25400">
                <a:noFill/>
              </a:ln>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В4!$A$3:$A$10</c:f>
              <c:strCache>
                <c:ptCount val="8"/>
                <c:pt idx="0">
                  <c:v>Національна поліція</c:v>
                </c:pt>
                <c:pt idx="1">
                  <c:v>Голова громади (міський голова, сільський, селищний голова)</c:v>
                </c:pt>
                <c:pt idx="2">
                  <c:v>Обласна рада</c:v>
                </c:pt>
                <c:pt idx="3">
                  <c:v>Рада громади (міська, сільська, селищна рада)</c:v>
                </c:pt>
                <c:pt idx="4">
                  <c:v>Обласна державна адміністрація</c:v>
                </c:pt>
                <c:pt idx="5">
                  <c:v>Верховна Рада України</c:v>
                </c:pt>
                <c:pt idx="6">
                  <c:v>Кабінет Міністрів України</c:v>
                </c:pt>
                <c:pt idx="7">
                  <c:v>Президент України</c:v>
                </c:pt>
              </c:strCache>
            </c:strRef>
          </c:cat>
          <c:val>
            <c:numRef>
              <c:f>В4!$F$3:$F$10</c:f>
              <c:numCache>
                <c:formatCode>#\ ##0.0%</c:formatCode>
                <c:ptCount val="8"/>
                <c:pt idx="0">
                  <c:v>9.6153846153846145E-2</c:v>
                </c:pt>
                <c:pt idx="1">
                  <c:v>0.10897435897435898</c:v>
                </c:pt>
                <c:pt idx="2">
                  <c:v>0.15384615384615385</c:v>
                </c:pt>
                <c:pt idx="3">
                  <c:v>0.17307692307692307</c:v>
                </c:pt>
                <c:pt idx="4">
                  <c:v>0.14743589743589744</c:v>
                </c:pt>
                <c:pt idx="5">
                  <c:v>8.3333333333333343E-2</c:v>
                </c:pt>
                <c:pt idx="6">
                  <c:v>7.0512820512820512E-2</c:v>
                </c:pt>
                <c:pt idx="7">
                  <c:v>2.5641025641025644E-2</c:v>
                </c:pt>
              </c:numCache>
            </c:numRef>
          </c:val>
          <c:extLst xmlns:c16r2="http://schemas.microsoft.com/office/drawing/2015/06/chart">
            <c:ext xmlns:c16="http://schemas.microsoft.com/office/drawing/2014/chart" uri="{C3380CC4-5D6E-409C-BE32-E72D297353CC}">
              <c16:uniqueId val="{00000004-2E98-42D4-B315-8A7458C8056C}"/>
            </c:ext>
          </c:extLst>
        </c:ser>
        <c:dLbls>
          <c:showLegendKey val="0"/>
          <c:showVal val="0"/>
          <c:showCatName val="0"/>
          <c:showSerName val="0"/>
          <c:showPercent val="0"/>
          <c:showBubbleSize val="0"/>
        </c:dLbls>
        <c:gapWidth val="150"/>
        <c:shape val="box"/>
        <c:axId val="248672640"/>
        <c:axId val="248674176"/>
        <c:axId val="0"/>
      </c:bar3DChart>
      <c:catAx>
        <c:axId val="248672640"/>
        <c:scaling>
          <c:orientation val="minMax"/>
        </c:scaling>
        <c:delete val="0"/>
        <c:axPos val="l"/>
        <c:numFmt formatCode="General" sourceLinked="1"/>
        <c:majorTickMark val="none"/>
        <c:minorTickMark val="none"/>
        <c:tickLblPos val="nextTo"/>
        <c:spPr>
          <a:ln w="6350">
            <a:noFill/>
          </a:ln>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crossAx val="248674176"/>
        <c:crosses val="autoZero"/>
        <c:auto val="1"/>
        <c:lblAlgn val="ctr"/>
        <c:lblOffset val="100"/>
        <c:noMultiLvlLbl val="0"/>
      </c:catAx>
      <c:valAx>
        <c:axId val="248674176"/>
        <c:scaling>
          <c:orientation val="minMax"/>
        </c:scaling>
        <c:delete val="1"/>
        <c:axPos val="b"/>
        <c:majorGridlines>
          <c:spPr>
            <a:ln w="9525" cap="flat" cmpd="sng" algn="ctr">
              <a:noFill/>
              <a:round/>
            </a:ln>
            <a:effectLst/>
          </c:spPr>
        </c:majorGridlines>
        <c:numFmt formatCode="0%" sourceLinked="1"/>
        <c:majorTickMark val="out"/>
        <c:minorTickMark val="none"/>
        <c:tickLblPos val="nextTo"/>
        <c:crossAx val="248672640"/>
        <c:crosses val="autoZero"/>
        <c:crossBetween val="between"/>
      </c:valAx>
      <c:spPr>
        <a:noFill/>
        <a:ln w="25400">
          <a:noFill/>
        </a:ln>
      </c:spPr>
    </c:plotArea>
    <c:legend>
      <c:legendPos val="b"/>
      <c:layout/>
      <c:overlay val="0"/>
      <c:spPr>
        <a:noFill/>
        <a:ln w="25400">
          <a:noFill/>
        </a:ln>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round/>
    </a:ln>
    <a:effectLst/>
  </c:spPr>
  <c:txPr>
    <a:bodyPr/>
    <a:lstStyle/>
    <a:p>
      <a:pPr>
        <a:defRPr/>
      </a:pPr>
      <a:endParaRPr lang="ru-RU"/>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7" name="Прямоугольный треугольник 6"/>
          <p:cNvSpPr/>
          <p:nvPr userDrawn="1"/>
        </p:nvSpPr>
        <p:spPr>
          <a:xfrm>
            <a:off x="0" y="5953220"/>
            <a:ext cx="4229100" cy="905900"/>
          </a:xfrm>
          <a:prstGeom prst="r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8" name="Прямоугольник 7"/>
          <p:cNvSpPr/>
          <p:nvPr userDrawn="1"/>
        </p:nvSpPr>
        <p:spPr>
          <a:xfrm>
            <a:off x="1" y="0"/>
            <a:ext cx="12192000" cy="9059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9" name="Овал 8"/>
          <p:cNvSpPr/>
          <p:nvPr userDrawn="1"/>
        </p:nvSpPr>
        <p:spPr>
          <a:xfrm>
            <a:off x="10830757" y="6123695"/>
            <a:ext cx="614454" cy="614454"/>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effectLst>
                <a:outerShdw blurRad="38100" dist="38100" dir="2700000" algn="tl">
                  <a:srgbClr val="000000">
                    <a:alpha val="43137"/>
                  </a:srgbClr>
                </a:outerShdw>
              </a:effectLst>
            </a:endParaRPr>
          </a:p>
        </p:txBody>
      </p:sp>
      <p:pic>
        <p:nvPicPr>
          <p:cNvPr id="10" name="Рисунок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90" y="62332"/>
            <a:ext cx="575511" cy="781236"/>
          </a:xfrm>
          <a:prstGeom prst="rect">
            <a:avLst/>
          </a:prstGeom>
          <a:ln>
            <a:noFill/>
          </a:ln>
          <a:effectLst>
            <a:outerShdw blurRad="190500" algn="tl" rotWithShape="0">
              <a:srgbClr val="000000">
                <a:alpha val="70000"/>
              </a:srgbClr>
            </a:outerShdw>
          </a:effectLst>
        </p:spPr>
      </p:pic>
      <p:pic>
        <p:nvPicPr>
          <p:cNvPr id="11" name="Рисунок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8967" y="1882645"/>
            <a:ext cx="2826284" cy="3836585"/>
          </a:xfrm>
          <a:prstGeom prst="rect">
            <a:avLst/>
          </a:prstGeom>
        </p:spPr>
      </p:pic>
      <p:sp>
        <p:nvSpPr>
          <p:cNvPr id="3" name="Объект 2"/>
          <p:cNvSpPr>
            <a:spLocks noGrp="1"/>
          </p:cNvSpPr>
          <p:nvPr>
            <p:ph idx="1"/>
          </p:nvPr>
        </p:nvSpPr>
        <p:spPr>
          <a:xfrm>
            <a:off x="929611" y="1283322"/>
            <a:ext cx="10515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3ABCF3-89FD-489C-89BE-80B69BD85C19}"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5D1C51E4-95CF-4043-913B-D67D7B082882}" type="slidenum">
              <a:rPr lang="ru-RU" smtClean="0"/>
              <a:pPr/>
              <a:t>‹#›</a:t>
            </a:fld>
            <a:endParaRPr lang="ru-RU" dirty="0"/>
          </a:p>
        </p:txBody>
      </p:sp>
    </p:spTree>
    <p:extLst>
      <p:ext uri="{BB962C8B-B14F-4D97-AF65-F5344CB8AC3E}">
        <p14:creationId xmlns:p14="http://schemas.microsoft.com/office/powerpoint/2010/main" val="383695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3ABCF3-89FD-489C-89BE-80B69BD85C19}"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1C51E4-95CF-4043-913B-D67D7B082882}" type="slidenum">
              <a:rPr lang="ru-RU" smtClean="0"/>
              <a:t>‹#›</a:t>
            </a:fld>
            <a:endParaRPr lang="ru-RU"/>
          </a:p>
        </p:txBody>
      </p:sp>
    </p:spTree>
    <p:extLst>
      <p:ext uri="{BB962C8B-B14F-4D97-AF65-F5344CB8AC3E}">
        <p14:creationId xmlns:p14="http://schemas.microsoft.com/office/powerpoint/2010/main" val="314740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3ABCF3-89FD-489C-89BE-80B69BD85C19}"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1C51E4-95CF-4043-913B-D67D7B082882}" type="slidenum">
              <a:rPr lang="ru-RU" smtClean="0"/>
              <a:t>‹#›</a:t>
            </a:fld>
            <a:endParaRPr lang="ru-RU"/>
          </a:p>
        </p:txBody>
      </p:sp>
    </p:spTree>
    <p:extLst>
      <p:ext uri="{BB962C8B-B14F-4D97-AF65-F5344CB8AC3E}">
        <p14:creationId xmlns:p14="http://schemas.microsoft.com/office/powerpoint/2010/main" val="2350954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ый треугольник 6"/>
          <p:cNvSpPr/>
          <p:nvPr userDrawn="1"/>
        </p:nvSpPr>
        <p:spPr>
          <a:xfrm>
            <a:off x="0" y="5953220"/>
            <a:ext cx="4229100" cy="905900"/>
          </a:xfrm>
          <a:prstGeom prst="r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8" name="Прямоугольник 7"/>
          <p:cNvSpPr/>
          <p:nvPr userDrawn="1"/>
        </p:nvSpPr>
        <p:spPr>
          <a:xfrm>
            <a:off x="1" y="0"/>
            <a:ext cx="12192000" cy="9059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9" name="Овал 8"/>
          <p:cNvSpPr/>
          <p:nvPr userDrawn="1"/>
        </p:nvSpPr>
        <p:spPr>
          <a:xfrm>
            <a:off x="10830757" y="6123695"/>
            <a:ext cx="614454" cy="614454"/>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effectLst>
                <a:outerShdw blurRad="38100" dist="38100" dir="2700000" algn="tl">
                  <a:srgbClr val="000000">
                    <a:alpha val="43137"/>
                  </a:srgbClr>
                </a:outerShdw>
              </a:effectLst>
            </a:endParaRPr>
          </a:p>
        </p:txBody>
      </p:sp>
      <p:pic>
        <p:nvPicPr>
          <p:cNvPr id="10" name="Рисунок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90" y="62332"/>
            <a:ext cx="575511" cy="781236"/>
          </a:xfrm>
          <a:prstGeom prst="rect">
            <a:avLst/>
          </a:prstGeom>
          <a:ln>
            <a:noFill/>
          </a:ln>
          <a:effectLst>
            <a:outerShdw blurRad="190500" algn="tl" rotWithShape="0">
              <a:srgbClr val="000000">
                <a:alpha val="70000"/>
              </a:srgbClr>
            </a:outerShdw>
          </a:effectLst>
        </p:spPr>
      </p:pic>
      <p:pic>
        <p:nvPicPr>
          <p:cNvPr id="11" name="Рисунок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8967" y="1882645"/>
            <a:ext cx="2826284" cy="3836585"/>
          </a:xfrm>
          <a:prstGeom prst="rect">
            <a:avLst/>
          </a:prstGeom>
        </p:spPr>
      </p:pic>
      <p:sp>
        <p:nvSpPr>
          <p:cNvPr id="2" name="Заголовок 1"/>
          <p:cNvSpPr>
            <a:spLocks noGrp="1"/>
          </p:cNvSpPr>
          <p:nvPr>
            <p:ph type="ctrTitle"/>
          </p:nvPr>
        </p:nvSpPr>
        <p:spPr>
          <a:xfrm>
            <a:off x="1550633" y="100695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50633" y="348662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a:xfrm>
            <a:off x="864833" y="6240940"/>
            <a:ext cx="2743200" cy="365125"/>
          </a:xfrm>
        </p:spPr>
        <p:txBody>
          <a:bodyPr/>
          <a:lstStyle/>
          <a:p>
            <a:fld id="{083ABCF3-89FD-489C-89BE-80B69BD85C19}" type="datetimeFigureOut">
              <a:rPr lang="ru-RU" smtClean="0"/>
              <a:t>18.01.2021</a:t>
            </a:fld>
            <a:endParaRPr lang="ru-RU"/>
          </a:p>
        </p:txBody>
      </p:sp>
      <p:sp>
        <p:nvSpPr>
          <p:cNvPr id="5" name="Нижний колонтитул 4"/>
          <p:cNvSpPr>
            <a:spLocks noGrp="1"/>
          </p:cNvSpPr>
          <p:nvPr>
            <p:ph type="ftr" sz="quarter" idx="11"/>
          </p:nvPr>
        </p:nvSpPr>
        <p:spPr>
          <a:xfrm>
            <a:off x="4065233" y="6240940"/>
            <a:ext cx="4114800" cy="365125"/>
          </a:xfrm>
        </p:spPr>
        <p:txBody>
          <a:bodyPr/>
          <a:lstStyle/>
          <a:p>
            <a:endParaRPr lang="ru-RU"/>
          </a:p>
        </p:txBody>
      </p:sp>
      <p:sp>
        <p:nvSpPr>
          <p:cNvPr id="13"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5D1C51E4-95CF-4043-913B-D67D7B082882}" type="slidenum">
              <a:rPr lang="ru-RU" smtClean="0"/>
              <a:pPr/>
              <a:t>‹#›</a:t>
            </a:fld>
            <a:endParaRPr lang="ru-RU" dirty="0"/>
          </a:p>
        </p:txBody>
      </p:sp>
    </p:spTree>
    <p:extLst>
      <p:ext uri="{BB962C8B-B14F-4D97-AF65-F5344CB8AC3E}">
        <p14:creationId xmlns:p14="http://schemas.microsoft.com/office/powerpoint/2010/main" val="206408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2" name="Прямоугольный треугольник 11"/>
          <p:cNvSpPr/>
          <p:nvPr userDrawn="1"/>
        </p:nvSpPr>
        <p:spPr>
          <a:xfrm>
            <a:off x="0" y="5953220"/>
            <a:ext cx="4229100" cy="905900"/>
          </a:xfrm>
          <a:prstGeom prst="r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3" name="Прямоугольник 12"/>
          <p:cNvSpPr/>
          <p:nvPr userDrawn="1"/>
        </p:nvSpPr>
        <p:spPr>
          <a:xfrm>
            <a:off x="1" y="0"/>
            <a:ext cx="12192000" cy="9059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4" name="Овал 13"/>
          <p:cNvSpPr/>
          <p:nvPr userDrawn="1"/>
        </p:nvSpPr>
        <p:spPr>
          <a:xfrm>
            <a:off x="10830757" y="6123695"/>
            <a:ext cx="614454" cy="614454"/>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effectLst>
                <a:outerShdw blurRad="38100" dist="38100" dir="2700000" algn="tl">
                  <a:srgbClr val="000000">
                    <a:alpha val="43137"/>
                  </a:srgbClr>
                </a:outerShdw>
              </a:effectLst>
            </a:endParaRPr>
          </a:p>
        </p:txBody>
      </p:sp>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90" y="62332"/>
            <a:ext cx="575511" cy="781236"/>
          </a:xfrm>
          <a:prstGeom prst="rect">
            <a:avLst/>
          </a:prstGeom>
          <a:ln>
            <a:noFill/>
          </a:ln>
          <a:effectLst>
            <a:outerShdw blurRad="190500" algn="tl" rotWithShape="0">
              <a:srgbClr val="000000">
                <a:alpha val="70000"/>
              </a:srgbClr>
            </a:outerShdw>
          </a:effectLst>
        </p:spPr>
      </p:pic>
      <p:pic>
        <p:nvPicPr>
          <p:cNvPr id="16" name="Рисунок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8967" y="1882645"/>
            <a:ext cx="2826284" cy="3836585"/>
          </a:xfrm>
          <a:prstGeom prst="rect">
            <a:avLst/>
          </a:prstGeom>
        </p:spPr>
      </p:pic>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83ABCF3-89FD-489C-89BE-80B69BD85C19}"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18"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5D1C51E4-95CF-4043-913B-D67D7B082882}" type="slidenum">
              <a:rPr lang="ru-RU" smtClean="0"/>
              <a:pPr/>
              <a:t>‹#›</a:t>
            </a:fld>
            <a:endParaRPr lang="ru-RU" dirty="0"/>
          </a:p>
        </p:txBody>
      </p:sp>
    </p:spTree>
    <p:extLst>
      <p:ext uri="{BB962C8B-B14F-4D97-AF65-F5344CB8AC3E}">
        <p14:creationId xmlns:p14="http://schemas.microsoft.com/office/powerpoint/2010/main" val="3038587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8" name="Прямоугольный треугольник 7"/>
          <p:cNvSpPr/>
          <p:nvPr userDrawn="1"/>
        </p:nvSpPr>
        <p:spPr>
          <a:xfrm>
            <a:off x="0" y="5953220"/>
            <a:ext cx="4229100" cy="905900"/>
          </a:xfrm>
          <a:prstGeom prst="r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9" name="Прямоугольник 8"/>
          <p:cNvSpPr/>
          <p:nvPr userDrawn="1"/>
        </p:nvSpPr>
        <p:spPr>
          <a:xfrm>
            <a:off x="1" y="0"/>
            <a:ext cx="12192000" cy="9059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0" name="Овал 9"/>
          <p:cNvSpPr/>
          <p:nvPr userDrawn="1"/>
        </p:nvSpPr>
        <p:spPr>
          <a:xfrm>
            <a:off x="10830757" y="6123695"/>
            <a:ext cx="614454" cy="614454"/>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effectLst>
                <a:outerShdw blurRad="38100" dist="38100" dir="2700000" algn="tl">
                  <a:srgbClr val="000000">
                    <a:alpha val="43137"/>
                  </a:srgbClr>
                </a:outerShdw>
              </a:effectLst>
            </a:endParaRPr>
          </a:p>
        </p:txBody>
      </p:sp>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90" y="62332"/>
            <a:ext cx="575511" cy="781236"/>
          </a:xfrm>
          <a:prstGeom prst="rect">
            <a:avLst/>
          </a:prstGeom>
          <a:ln>
            <a:noFill/>
          </a:ln>
          <a:effectLst>
            <a:outerShdw blurRad="190500" algn="tl" rotWithShape="0">
              <a:srgbClr val="000000">
                <a:alpha val="70000"/>
              </a:srgbClr>
            </a:outerShdw>
          </a:effectLst>
        </p:spPr>
      </p:pic>
      <p:pic>
        <p:nvPicPr>
          <p:cNvPr id="12" name="Рисунок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8967" y="1882645"/>
            <a:ext cx="2826284" cy="3836585"/>
          </a:xfrm>
          <a:prstGeom prst="rect">
            <a:avLst/>
          </a:prstGeom>
        </p:spPr>
      </p:pic>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83ABCF3-89FD-489C-89BE-80B69BD85C19}" type="datetimeFigureOut">
              <a:rPr lang="ru-RU" smtClean="0"/>
              <a:t>18.01.2021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1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5D1C51E4-95CF-4043-913B-D67D7B082882}" type="slidenum">
              <a:rPr lang="ru-RU" smtClean="0"/>
              <a:pPr/>
              <a:t>‹#›</a:t>
            </a:fld>
            <a:endParaRPr lang="ru-RU" dirty="0"/>
          </a:p>
        </p:txBody>
      </p:sp>
    </p:spTree>
    <p:extLst>
      <p:ext uri="{BB962C8B-B14F-4D97-AF65-F5344CB8AC3E}">
        <p14:creationId xmlns:p14="http://schemas.microsoft.com/office/powerpoint/2010/main" val="30478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10" name="Прямоугольный треугольник 9"/>
          <p:cNvSpPr/>
          <p:nvPr userDrawn="1"/>
        </p:nvSpPr>
        <p:spPr>
          <a:xfrm>
            <a:off x="0" y="5953220"/>
            <a:ext cx="4229100" cy="905900"/>
          </a:xfrm>
          <a:prstGeom prst="r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1" name="Прямоугольник 10"/>
          <p:cNvSpPr/>
          <p:nvPr userDrawn="1"/>
        </p:nvSpPr>
        <p:spPr>
          <a:xfrm>
            <a:off x="1" y="0"/>
            <a:ext cx="12192000" cy="9059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2" name="Овал 11"/>
          <p:cNvSpPr/>
          <p:nvPr userDrawn="1"/>
        </p:nvSpPr>
        <p:spPr>
          <a:xfrm>
            <a:off x="10830757" y="6123695"/>
            <a:ext cx="614454" cy="614454"/>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effectLst>
                <a:outerShdw blurRad="38100" dist="38100" dir="2700000" algn="tl">
                  <a:srgbClr val="000000">
                    <a:alpha val="43137"/>
                  </a:srgbClr>
                </a:outerShdw>
              </a:effectLst>
            </a:endParaRPr>
          </a:p>
        </p:txBody>
      </p:sp>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90" y="62332"/>
            <a:ext cx="575511" cy="781236"/>
          </a:xfrm>
          <a:prstGeom prst="rect">
            <a:avLst/>
          </a:prstGeom>
          <a:ln>
            <a:noFill/>
          </a:ln>
          <a:effectLst>
            <a:outerShdw blurRad="190500" algn="tl" rotWithShape="0">
              <a:srgbClr val="000000">
                <a:alpha val="70000"/>
              </a:srgbClr>
            </a:outerShdw>
          </a:effectLst>
        </p:spPr>
      </p:pic>
      <p:pic>
        <p:nvPicPr>
          <p:cNvPr id="14" name="Рисунок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8967" y="1882645"/>
            <a:ext cx="2826284" cy="3836585"/>
          </a:xfrm>
          <a:prstGeom prst="rect">
            <a:avLst/>
          </a:prstGeom>
        </p:spPr>
      </p:pic>
      <p:sp>
        <p:nvSpPr>
          <p:cNvPr id="3" name="Текст 2"/>
          <p:cNvSpPr>
            <a:spLocks noGrp="1"/>
          </p:cNvSpPr>
          <p:nvPr>
            <p:ph type="body" idx="1"/>
          </p:nvPr>
        </p:nvSpPr>
        <p:spPr>
          <a:xfrm>
            <a:off x="839788" y="9356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068497"/>
            <a:ext cx="5157787" cy="412116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93561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068497"/>
            <a:ext cx="5183188" cy="412116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83ABCF3-89FD-489C-89BE-80B69BD85C19}" type="datetimeFigureOut">
              <a:rPr lang="ru-RU" smtClean="0"/>
              <a:t>18.01.2021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16"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5D1C51E4-95CF-4043-913B-D67D7B082882}" type="slidenum">
              <a:rPr lang="ru-RU" smtClean="0"/>
              <a:pPr/>
              <a:t>‹#›</a:t>
            </a:fld>
            <a:endParaRPr lang="ru-RU" dirty="0"/>
          </a:p>
        </p:txBody>
      </p:sp>
    </p:spTree>
    <p:extLst>
      <p:ext uri="{BB962C8B-B14F-4D97-AF65-F5344CB8AC3E}">
        <p14:creationId xmlns:p14="http://schemas.microsoft.com/office/powerpoint/2010/main" val="406034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83ABCF3-89FD-489C-89BE-80B69BD85C19}" type="datetimeFigureOut">
              <a:rPr lang="ru-RU" smtClean="0"/>
              <a:t>18.01.2021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D1C51E4-95CF-4043-913B-D67D7B082882}" type="slidenum">
              <a:rPr lang="ru-RU" smtClean="0"/>
              <a:t>‹#›</a:t>
            </a:fld>
            <a:endParaRPr lang="ru-RU"/>
          </a:p>
        </p:txBody>
      </p:sp>
    </p:spTree>
    <p:extLst>
      <p:ext uri="{BB962C8B-B14F-4D97-AF65-F5344CB8AC3E}">
        <p14:creationId xmlns:p14="http://schemas.microsoft.com/office/powerpoint/2010/main" val="281073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83ABCF3-89FD-489C-89BE-80B69BD85C19}" type="datetimeFigureOut">
              <a:rPr lang="ru-RU" smtClean="0"/>
              <a:t>18.01.2021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D1C51E4-95CF-4043-913B-D67D7B082882}" type="slidenum">
              <a:rPr lang="ru-RU" smtClean="0"/>
              <a:t>‹#›</a:t>
            </a:fld>
            <a:endParaRPr lang="ru-RU"/>
          </a:p>
        </p:txBody>
      </p:sp>
    </p:spTree>
    <p:extLst>
      <p:ext uri="{BB962C8B-B14F-4D97-AF65-F5344CB8AC3E}">
        <p14:creationId xmlns:p14="http://schemas.microsoft.com/office/powerpoint/2010/main" val="64164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83ABCF3-89FD-489C-89BE-80B69BD85C19}" type="datetimeFigureOut">
              <a:rPr lang="ru-RU" smtClean="0"/>
              <a:t>18.01.2021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1C51E4-95CF-4043-913B-D67D7B082882}" type="slidenum">
              <a:rPr lang="ru-RU" smtClean="0"/>
              <a:t>‹#›</a:t>
            </a:fld>
            <a:endParaRPr lang="ru-RU"/>
          </a:p>
        </p:txBody>
      </p:sp>
    </p:spTree>
    <p:extLst>
      <p:ext uri="{BB962C8B-B14F-4D97-AF65-F5344CB8AC3E}">
        <p14:creationId xmlns:p14="http://schemas.microsoft.com/office/powerpoint/2010/main" val="3975037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83ABCF3-89FD-489C-89BE-80B69BD85C19}" type="datetimeFigureOut">
              <a:rPr lang="ru-RU" smtClean="0"/>
              <a:t>18.01.2021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1C51E4-95CF-4043-913B-D67D7B082882}" type="slidenum">
              <a:rPr lang="ru-RU" smtClean="0"/>
              <a:t>‹#›</a:t>
            </a:fld>
            <a:endParaRPr lang="ru-RU"/>
          </a:p>
        </p:txBody>
      </p:sp>
    </p:spTree>
    <p:extLst>
      <p:ext uri="{BB962C8B-B14F-4D97-AF65-F5344CB8AC3E}">
        <p14:creationId xmlns:p14="http://schemas.microsoft.com/office/powerpoint/2010/main" val="3710248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ABCF3-89FD-489C-89BE-80B69BD85C19}" type="datetimeFigureOut">
              <a:rPr lang="ru-RU" smtClean="0"/>
              <a:t>18.01.2021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C51E4-95CF-4043-913B-D67D7B082882}" type="slidenum">
              <a:rPr lang="ru-RU" smtClean="0"/>
              <a:t>‹#›</a:t>
            </a:fld>
            <a:endParaRPr lang="ru-RU"/>
          </a:p>
        </p:txBody>
      </p:sp>
    </p:spTree>
    <p:extLst>
      <p:ext uri="{BB962C8B-B14F-4D97-AF65-F5344CB8AC3E}">
        <p14:creationId xmlns:p14="http://schemas.microsoft.com/office/powerpoint/2010/main" val="283369136"/>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chart" Target="../charts/chart11.xml"/><Relationship Id="rId4" Type="http://schemas.openxmlformats.org/officeDocument/2006/relationships/image" Target="../media/image19.jpeg"/><Relationship Id="rId9"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e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chart" Target="../charts/chart1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12" Type="http://schemas.openxmlformats.org/officeDocument/2006/relationships/chart" Target="../charts/chart13.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2.png"/><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chart" Target="../charts/chart19.xml"/><Relationship Id="rId1" Type="http://schemas.openxmlformats.org/officeDocument/2006/relationships/slideLayout" Target="../slideLayouts/slideLayout2.xml"/><Relationship Id="rId5" Type="http://schemas.openxmlformats.org/officeDocument/2006/relationships/image" Target="../media/image57.jpg"/><Relationship Id="rId4" Type="http://schemas.openxmlformats.org/officeDocument/2006/relationships/image" Target="../media/image56.jpg"/></Relationships>
</file>

<file path=ppt/slides/_rels/slide47.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chart" Target="../charts/chart20.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chart" Target="../charts/chart21.xml"/><Relationship Id="rId1" Type="http://schemas.openxmlformats.org/officeDocument/2006/relationships/slideLayout" Target="../slideLayouts/slideLayout2.xml"/><Relationship Id="rId6" Type="http://schemas.openxmlformats.org/officeDocument/2006/relationships/image" Target="../media/image66.jpg"/><Relationship Id="rId5" Type="http://schemas.openxmlformats.org/officeDocument/2006/relationships/image" Target="../media/image65.jpg"/><Relationship Id="rId4" Type="http://schemas.openxmlformats.org/officeDocument/2006/relationships/image" Target="../media/image64.jpg"/></Relationships>
</file>

<file path=ppt/slides/_rels/slide52.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278385"/>
            <a:ext cx="12192000" cy="3977196"/>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5535" y="1473139"/>
            <a:ext cx="2642930" cy="3587688"/>
          </a:xfrm>
          <a:prstGeom prst="rect">
            <a:avLst/>
          </a:prstGeom>
          <a:ln>
            <a:noFill/>
          </a:ln>
          <a:effectLst>
            <a:outerShdw blurRad="190500" algn="tl" rotWithShape="0">
              <a:srgbClr val="000000">
                <a:alpha val="70000"/>
              </a:srgbClr>
            </a:outerShdw>
          </a:effectLst>
        </p:spPr>
      </p:pic>
      <p:sp>
        <p:nvSpPr>
          <p:cNvPr id="2" name="TextBox 1"/>
          <p:cNvSpPr txBox="1"/>
          <p:nvPr/>
        </p:nvSpPr>
        <p:spPr>
          <a:xfrm>
            <a:off x="431074" y="1582952"/>
            <a:ext cx="8464732" cy="3477875"/>
          </a:xfrm>
          <a:prstGeom prst="rect">
            <a:avLst/>
          </a:prstGeom>
          <a:noFill/>
        </p:spPr>
        <p:txBody>
          <a:bodyPr wrap="square" rtlCol="0">
            <a:spAutoFit/>
          </a:bodyPr>
          <a:lstStyle/>
          <a:p>
            <a:pPr algn="ctr"/>
            <a:r>
              <a:rPr lang="uk-UA" sz="4400" b="1" dirty="0">
                <a:solidFill>
                  <a:schemeClr val="bg1"/>
                </a:solidFill>
                <a:latin typeface="Century Gothic" panose="020B0502020202020204" pitchFamily="34" charset="0"/>
              </a:rPr>
              <a:t>Громадська</a:t>
            </a:r>
            <a:r>
              <a:rPr lang="uk-UA" sz="4400" b="1" dirty="0">
                <a:solidFill>
                  <a:schemeClr val="bg1"/>
                </a:solidFill>
              </a:rPr>
              <a:t> думка мешканців Полтавської області щодо </a:t>
            </a:r>
            <a:r>
              <a:rPr lang="uk-UA" sz="4400" b="1" dirty="0" smtClean="0">
                <a:solidFill>
                  <a:schemeClr val="bg1"/>
                </a:solidFill>
              </a:rPr>
              <a:t>суспільно-політичної ситуації </a:t>
            </a:r>
            <a:endParaRPr lang="uk-UA" sz="4400" b="1" dirty="0">
              <a:solidFill>
                <a:schemeClr val="bg1"/>
              </a:solidFill>
            </a:endParaRPr>
          </a:p>
          <a:p>
            <a:pPr algn="ctr"/>
            <a:r>
              <a:rPr lang="uk-UA" sz="4400" b="1" dirty="0">
                <a:solidFill>
                  <a:schemeClr val="bg1"/>
                </a:solidFill>
              </a:rPr>
              <a:t>в Україні </a:t>
            </a:r>
            <a:r>
              <a:rPr lang="uk-UA" sz="4400" b="1" dirty="0" smtClean="0">
                <a:solidFill>
                  <a:schemeClr val="bg1"/>
                </a:solidFill>
              </a:rPr>
              <a:t>та регіоні</a:t>
            </a:r>
            <a:endParaRPr lang="ru-RU" sz="4400" b="1" dirty="0">
              <a:solidFill>
                <a:schemeClr val="bg1"/>
              </a:solidFill>
            </a:endParaRPr>
          </a:p>
          <a:p>
            <a:endParaRPr lang="ru-RU" sz="4400" b="1" dirty="0">
              <a:solidFill>
                <a:schemeClr val="bg1"/>
              </a:solidFill>
            </a:endParaRPr>
          </a:p>
        </p:txBody>
      </p:sp>
      <p:sp>
        <p:nvSpPr>
          <p:cNvPr id="5" name="Прямоугольник 4"/>
          <p:cNvSpPr/>
          <p:nvPr/>
        </p:nvSpPr>
        <p:spPr>
          <a:xfrm>
            <a:off x="0" y="5891348"/>
            <a:ext cx="12192000" cy="613912"/>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uk-UA" sz="2800" b="1" dirty="0" smtClean="0">
                <a:latin typeface="Century Gothic" panose="020B0502020202020204" pitchFamily="34" charset="0"/>
              </a:rPr>
              <a:t>12-15 грудня 2020 року</a:t>
            </a:r>
            <a:endParaRPr lang="uk-UA" sz="2800" b="1" dirty="0">
              <a:latin typeface="Century Gothic" panose="020B0502020202020204" pitchFamily="34" charset="0"/>
            </a:endParaRPr>
          </a:p>
        </p:txBody>
      </p:sp>
    </p:spTree>
    <p:extLst>
      <p:ext uri="{BB962C8B-B14F-4D97-AF65-F5344CB8AC3E}">
        <p14:creationId xmlns:p14="http://schemas.microsoft.com/office/powerpoint/2010/main" val="2782835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10</a:t>
            </a:fld>
            <a:endParaRPr lang="ru-RU" dirty="0"/>
          </a:p>
        </p:txBody>
      </p:sp>
      <p:sp>
        <p:nvSpPr>
          <p:cNvPr id="5" name="TextBox 4"/>
          <p:cNvSpPr txBox="1"/>
          <p:nvPr/>
        </p:nvSpPr>
        <p:spPr>
          <a:xfrm>
            <a:off x="1654349" y="197784"/>
            <a:ext cx="9993085" cy="707886"/>
          </a:xfrm>
          <a:prstGeom prst="rect">
            <a:avLst/>
          </a:prstGeom>
          <a:noFill/>
        </p:spPr>
        <p:txBody>
          <a:bodyPr wrap="square" rtlCol="0">
            <a:spAutoFit/>
          </a:bodyPr>
          <a:lstStyle/>
          <a:p>
            <a:pPr algn="ctr"/>
            <a:r>
              <a:rPr lang="uk-UA" sz="2000" dirty="0" smtClean="0">
                <a:solidFill>
                  <a:schemeClr val="bg1"/>
                </a:solidFill>
                <a:latin typeface="Century Gothic" panose="020B0502020202020204" pitchFamily="34" charset="0"/>
              </a:rPr>
              <a:t>Оцінка змін в різноманітних  сферах суспільного життя Полтавської області (1 з 3)</a:t>
            </a:r>
            <a:endParaRPr lang="uk-UA" sz="2000" dirty="0">
              <a:solidFill>
                <a:schemeClr val="bg1"/>
              </a:solidFill>
              <a:latin typeface="Century Gothic" panose="020B0502020202020204" pitchFamily="34" charset="0"/>
            </a:endParaRPr>
          </a:p>
        </p:txBody>
      </p:sp>
      <p:sp>
        <p:nvSpPr>
          <p:cNvPr id="2" name="TextBox 1"/>
          <p:cNvSpPr txBox="1"/>
          <p:nvPr/>
        </p:nvSpPr>
        <p:spPr>
          <a:xfrm>
            <a:off x="352697" y="1423851"/>
            <a:ext cx="11092514" cy="3416320"/>
          </a:xfrm>
          <a:prstGeom prst="rect">
            <a:avLst/>
          </a:prstGeom>
          <a:noFill/>
        </p:spPr>
        <p:txBody>
          <a:bodyPr wrap="square" rtlCol="0">
            <a:spAutoFit/>
          </a:bodyPr>
          <a:lstStyle/>
          <a:p>
            <a:pPr algn="just">
              <a:lnSpc>
                <a:spcPct val="150000"/>
              </a:lnSpc>
            </a:pPr>
            <a:r>
              <a:rPr lang="uk-UA" dirty="0" smtClean="0">
                <a:latin typeface="Century Gothic" panose="020B0502020202020204" pitchFamily="34" charset="0"/>
              </a:rPr>
              <a:t> Найбільш позитивно оцінюють респонденти зміни у таких сферах, як стан доріг (54,5% опитуваних) та благоустрій (51,3%).  Дані показники цілком можна віднести до активу місцевих органів державної влади та органів місцевого самоврядування. Важливо зазначити, що відмічені респондентами позитивні оцінки динаміки  економічного розвитку області (34%) безпосередньо </a:t>
            </a:r>
            <a:r>
              <a:rPr lang="uk-UA" dirty="0" err="1" smtClean="0">
                <a:latin typeface="Century Gothic" panose="020B0502020202020204" pitchFamily="34" charset="0"/>
              </a:rPr>
              <a:t>пов</a:t>
            </a:r>
            <a:r>
              <a:rPr lang="en-US" dirty="0" smtClean="0">
                <a:latin typeface="Century Gothic" panose="020B0502020202020204" pitchFamily="34" charset="0"/>
              </a:rPr>
              <a:t>’</a:t>
            </a:r>
            <a:r>
              <a:rPr lang="uk-UA" dirty="0" err="1" smtClean="0">
                <a:latin typeface="Century Gothic" panose="020B0502020202020204" pitchFamily="34" charset="0"/>
              </a:rPr>
              <a:t>язані</a:t>
            </a:r>
            <a:r>
              <a:rPr lang="uk-UA" dirty="0" smtClean="0">
                <a:latin typeface="Century Gothic" panose="020B0502020202020204" pitchFamily="34" charset="0"/>
              </a:rPr>
              <a:t> із оцінкою рівня добробуту власної родини (також 34%). Найбільш негативно були оцінені респондентами зміни, </a:t>
            </a:r>
            <a:r>
              <a:rPr lang="uk-UA" dirty="0" err="1" smtClean="0">
                <a:latin typeface="Century Gothic" panose="020B0502020202020204" pitchFamily="34" charset="0"/>
              </a:rPr>
              <a:t>пов</a:t>
            </a:r>
            <a:r>
              <a:rPr lang="en-US" dirty="0" smtClean="0">
                <a:latin typeface="Century Gothic" panose="020B0502020202020204" pitchFamily="34" charset="0"/>
              </a:rPr>
              <a:t>’</a:t>
            </a:r>
            <a:r>
              <a:rPr lang="uk-UA" dirty="0" err="1" smtClean="0">
                <a:latin typeface="Century Gothic" panose="020B0502020202020204" pitchFamily="34" charset="0"/>
              </a:rPr>
              <a:t>язані</a:t>
            </a:r>
            <a:r>
              <a:rPr lang="uk-UA" dirty="0" smtClean="0">
                <a:latin typeface="Century Gothic" panose="020B0502020202020204" pitchFamily="34" charset="0"/>
              </a:rPr>
              <a:t> із зростанням цін та тарифів (70,5%), рівнем безробіття (62,8%), рівнем заробітної плати (55,1%) та зміни, що відбуваються у сфері освіти (54,5%).</a:t>
            </a:r>
          </a:p>
        </p:txBody>
      </p:sp>
    </p:spTree>
    <p:extLst>
      <p:ext uri="{BB962C8B-B14F-4D97-AF65-F5344CB8AC3E}">
        <p14:creationId xmlns:p14="http://schemas.microsoft.com/office/powerpoint/2010/main" val="1006118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11</a:t>
            </a:fld>
            <a:endParaRPr lang="ru-RU" dirty="0"/>
          </a:p>
        </p:txBody>
      </p:sp>
      <p:sp>
        <p:nvSpPr>
          <p:cNvPr id="11" name="TextBox 10"/>
          <p:cNvSpPr txBox="1"/>
          <p:nvPr/>
        </p:nvSpPr>
        <p:spPr>
          <a:xfrm>
            <a:off x="1452126" y="197784"/>
            <a:ext cx="9993085" cy="707886"/>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Оцінка змін в різноманітних  сферах </a:t>
            </a:r>
            <a:r>
              <a:rPr lang="uk-UA" sz="2000" dirty="0" smtClean="0">
                <a:solidFill>
                  <a:schemeClr val="bg1"/>
                </a:solidFill>
                <a:latin typeface="Century Gothic" panose="020B0502020202020204" pitchFamily="34" charset="0"/>
              </a:rPr>
              <a:t>суспільного </a:t>
            </a:r>
            <a:r>
              <a:rPr lang="uk-UA" sz="2000" dirty="0">
                <a:solidFill>
                  <a:schemeClr val="bg1"/>
                </a:solidFill>
                <a:latin typeface="Century Gothic" panose="020B0502020202020204" pitchFamily="34" charset="0"/>
              </a:rPr>
              <a:t>життя Полтавської </a:t>
            </a:r>
            <a:r>
              <a:rPr lang="uk-UA" sz="2000" dirty="0" smtClean="0">
                <a:solidFill>
                  <a:schemeClr val="bg1"/>
                </a:solidFill>
                <a:latin typeface="Century Gothic" panose="020B0502020202020204" pitchFamily="34" charset="0"/>
              </a:rPr>
              <a:t>області (2 з 3)</a:t>
            </a:r>
            <a:endParaRPr lang="uk-UA" sz="2000" dirty="0">
              <a:solidFill>
                <a:schemeClr val="bg1"/>
              </a:solidFill>
              <a:latin typeface="Century Gothic" panose="020B0502020202020204" pitchFamily="34"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1288321086"/>
              </p:ext>
            </p:extLst>
          </p:nvPr>
        </p:nvGraphicFramePr>
        <p:xfrm>
          <a:off x="1452126" y="1058091"/>
          <a:ext cx="9285543" cy="5190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000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12</a:t>
            </a:fld>
            <a:endParaRPr lang="ru-RU" dirty="0"/>
          </a:p>
        </p:txBody>
      </p:sp>
      <p:sp>
        <p:nvSpPr>
          <p:cNvPr id="11" name="TextBox 10"/>
          <p:cNvSpPr txBox="1"/>
          <p:nvPr/>
        </p:nvSpPr>
        <p:spPr>
          <a:xfrm>
            <a:off x="1324304" y="197784"/>
            <a:ext cx="10120908" cy="400110"/>
          </a:xfrm>
          <a:prstGeom prst="rect">
            <a:avLst/>
          </a:prstGeom>
          <a:noFill/>
        </p:spPr>
        <p:txBody>
          <a:bodyPr wrap="square" rtlCol="0">
            <a:spAutoFit/>
          </a:bodyPr>
          <a:lstStyle/>
          <a:p>
            <a:pPr algn="ctr"/>
            <a:r>
              <a:rPr lang="uk-UA" dirty="0">
                <a:solidFill>
                  <a:schemeClr val="bg1"/>
                </a:solidFill>
                <a:latin typeface="Century Gothic" panose="020B0502020202020204" pitchFamily="34" charset="0"/>
              </a:rPr>
              <a:t>Оцінка змін в різноманітних  сферах </a:t>
            </a:r>
            <a:r>
              <a:rPr lang="uk-UA" dirty="0" smtClean="0">
                <a:solidFill>
                  <a:schemeClr val="bg1"/>
                </a:solidFill>
                <a:latin typeface="Century Gothic" panose="020B0502020202020204" pitchFamily="34" charset="0"/>
              </a:rPr>
              <a:t>суспільного </a:t>
            </a:r>
            <a:r>
              <a:rPr lang="uk-UA" dirty="0">
                <a:solidFill>
                  <a:schemeClr val="bg1"/>
                </a:solidFill>
                <a:latin typeface="Century Gothic" panose="020B0502020202020204" pitchFamily="34" charset="0"/>
              </a:rPr>
              <a:t>життя Полтавської </a:t>
            </a:r>
            <a:r>
              <a:rPr lang="uk-UA" dirty="0" smtClean="0">
                <a:solidFill>
                  <a:schemeClr val="bg1"/>
                </a:solidFill>
                <a:latin typeface="Century Gothic" panose="020B0502020202020204" pitchFamily="34" charset="0"/>
              </a:rPr>
              <a:t>області </a:t>
            </a:r>
            <a:r>
              <a:rPr lang="uk-UA" sz="2000" dirty="0" smtClean="0">
                <a:solidFill>
                  <a:schemeClr val="bg1"/>
                </a:solidFill>
                <a:latin typeface="Century Gothic" panose="020B0502020202020204" pitchFamily="34" charset="0"/>
              </a:rPr>
              <a:t>(3 з 3)</a:t>
            </a:r>
            <a:endParaRPr lang="uk-UA" sz="2000" dirty="0">
              <a:solidFill>
                <a:schemeClr val="bg1"/>
              </a:solidFill>
              <a:latin typeface="Century Gothic" panose="020B0502020202020204" pitchFamily="34" charset="0"/>
            </a:endParaRPr>
          </a:p>
        </p:txBody>
      </p:sp>
      <p:graphicFrame>
        <p:nvGraphicFramePr>
          <p:cNvPr id="5" name="Диаграмма 4"/>
          <p:cNvGraphicFramePr>
            <a:graphicFrameLocks/>
          </p:cNvGraphicFramePr>
          <p:nvPr>
            <p:extLst>
              <p:ext uri="{D42A27DB-BD31-4B8C-83A1-F6EECF244321}">
                <p14:modId xmlns:p14="http://schemas.microsoft.com/office/powerpoint/2010/main" val="217567350"/>
              </p:ext>
            </p:extLst>
          </p:nvPr>
        </p:nvGraphicFramePr>
        <p:xfrm>
          <a:off x="971764" y="1009837"/>
          <a:ext cx="9106459" cy="54210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6105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13</a:t>
            </a:fld>
            <a:endParaRPr lang="ru-RU" dirty="0"/>
          </a:p>
        </p:txBody>
      </p:sp>
      <p:sp>
        <p:nvSpPr>
          <p:cNvPr id="5" name="TextBox 4"/>
          <p:cNvSpPr txBox="1"/>
          <p:nvPr/>
        </p:nvSpPr>
        <p:spPr>
          <a:xfrm>
            <a:off x="1654349" y="197784"/>
            <a:ext cx="9993085" cy="400110"/>
          </a:xfrm>
          <a:prstGeom prst="rect">
            <a:avLst/>
          </a:prstGeom>
          <a:noFill/>
        </p:spPr>
        <p:txBody>
          <a:bodyPr wrap="square" rtlCol="0">
            <a:spAutoFit/>
          </a:bodyPr>
          <a:lstStyle/>
          <a:p>
            <a:pPr algn="ctr"/>
            <a:r>
              <a:rPr lang="uk-UA" sz="2000" dirty="0" smtClean="0">
                <a:solidFill>
                  <a:schemeClr val="bg1"/>
                </a:solidFill>
                <a:latin typeface="Century Gothic" panose="020B0502020202020204" pitchFamily="34" charset="0"/>
              </a:rPr>
              <a:t>Оцінка рівня довіри інститутам влади та місцевого самоврядування  (1 з 5)</a:t>
            </a:r>
            <a:endParaRPr lang="uk-UA" sz="2000" dirty="0">
              <a:solidFill>
                <a:schemeClr val="bg1"/>
              </a:solidFill>
              <a:latin typeface="Century Gothic" panose="020B0502020202020204" pitchFamily="34" charset="0"/>
            </a:endParaRPr>
          </a:p>
        </p:txBody>
      </p:sp>
      <p:sp>
        <p:nvSpPr>
          <p:cNvPr id="2" name="TextBox 1"/>
          <p:cNvSpPr txBox="1"/>
          <p:nvPr/>
        </p:nvSpPr>
        <p:spPr>
          <a:xfrm>
            <a:off x="153000" y="1041838"/>
            <a:ext cx="9022529" cy="5078313"/>
          </a:xfrm>
          <a:prstGeom prst="rect">
            <a:avLst/>
          </a:prstGeom>
          <a:noFill/>
        </p:spPr>
        <p:txBody>
          <a:bodyPr wrap="square" rtlCol="0">
            <a:spAutoFit/>
          </a:bodyPr>
          <a:lstStyle/>
          <a:p>
            <a:pPr algn="just">
              <a:lnSpc>
                <a:spcPct val="150000"/>
              </a:lnSpc>
            </a:pPr>
            <a:r>
              <a:rPr lang="uk-UA" dirty="0" smtClean="0">
                <a:latin typeface="Century Gothic" panose="020B0502020202020204" pitchFamily="34" charset="0"/>
              </a:rPr>
              <a:t>За підсумками опитування слід відзначити достатньо високий рівень довіри до владних інститутів держави та інститутів місцевого самоврядування. Сумарний рівень довіри з боку респондентів до Президента України (тих, хто довіряє повністю та скоріше довіряє) становить 54,5%. Найменший сумарний рівень довіри </a:t>
            </a:r>
            <a:r>
              <a:rPr lang="uk-UA" dirty="0">
                <a:latin typeface="Century Gothic" panose="020B0502020202020204" pitchFamily="34" charset="0"/>
              </a:rPr>
              <a:t>(32,7%)</a:t>
            </a:r>
            <a:r>
              <a:rPr lang="uk-UA" dirty="0" smtClean="0">
                <a:latin typeface="Century Gothic" panose="020B0502020202020204" pitchFamily="34" charset="0"/>
              </a:rPr>
              <a:t> і, відповідно, найбільший рівень недовіри  (59%)виявили респонденти до Верховної ради України. Слід зазначити, що значна кількість респондентів не змогла оцінити власний рівень довіри до таких  органів, як рада громади (17,3%), Обласна рада (15,4%) та Обласна державна адміністрація (14,7%). У розрізі вікових груп рівень довіри до інститутів влади обернений до віку респондентів: чим старшими є опитувані, тим менший рівень довіри вони висловлюють. Слід також зауважити, що жінки демонструють більш високий рівень недовіри, ніж чоловіки.</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378" y="1174452"/>
            <a:ext cx="2565410" cy="1436630"/>
          </a:xfrm>
          <a:prstGeom prst="rect">
            <a:avLst/>
          </a:prstGeom>
        </p:spPr>
      </p:pic>
    </p:spTree>
    <p:extLst>
      <p:ext uri="{BB962C8B-B14F-4D97-AF65-F5344CB8AC3E}">
        <p14:creationId xmlns:p14="http://schemas.microsoft.com/office/powerpoint/2010/main" val="2035765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14</a:t>
            </a:fld>
            <a:endParaRPr lang="ru-RU" dirty="0"/>
          </a:p>
        </p:txBody>
      </p:sp>
      <p:sp>
        <p:nvSpPr>
          <p:cNvPr id="7" name="TextBox 6"/>
          <p:cNvSpPr txBox="1"/>
          <p:nvPr/>
        </p:nvSpPr>
        <p:spPr>
          <a:xfrm>
            <a:off x="1452126" y="197784"/>
            <a:ext cx="9993085" cy="400110"/>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Оцінка рівня довіри інститутам влади та місцевого </a:t>
            </a:r>
            <a:r>
              <a:rPr lang="uk-UA" sz="2000" dirty="0" smtClean="0">
                <a:solidFill>
                  <a:schemeClr val="bg1"/>
                </a:solidFill>
                <a:latin typeface="Century Gothic" panose="020B0502020202020204" pitchFamily="34" charset="0"/>
              </a:rPr>
              <a:t>самоврядування(2 з 5)</a:t>
            </a:r>
            <a:endParaRPr lang="uk-UA" sz="2000" dirty="0">
              <a:solidFill>
                <a:schemeClr val="bg1"/>
              </a:solidFill>
              <a:latin typeface="Century Gothic" panose="020B0502020202020204" pitchFamily="34" charset="0"/>
            </a:endParaRPr>
          </a:p>
        </p:txBody>
      </p:sp>
      <p:graphicFrame>
        <p:nvGraphicFramePr>
          <p:cNvPr id="8" name="Диаграмма 7"/>
          <p:cNvGraphicFramePr>
            <a:graphicFrameLocks/>
          </p:cNvGraphicFramePr>
          <p:nvPr>
            <p:extLst>
              <p:ext uri="{D42A27DB-BD31-4B8C-83A1-F6EECF244321}">
                <p14:modId xmlns:p14="http://schemas.microsoft.com/office/powerpoint/2010/main" val="2202360312"/>
              </p:ext>
            </p:extLst>
          </p:nvPr>
        </p:nvGraphicFramePr>
        <p:xfrm>
          <a:off x="840827" y="1149737"/>
          <a:ext cx="10415197" cy="49567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9226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15</a:t>
            </a:fld>
            <a:endParaRPr lang="ru-RU" dirty="0"/>
          </a:p>
        </p:txBody>
      </p:sp>
      <p:sp>
        <p:nvSpPr>
          <p:cNvPr id="7" name="TextBox 6"/>
          <p:cNvSpPr txBox="1"/>
          <p:nvPr/>
        </p:nvSpPr>
        <p:spPr>
          <a:xfrm>
            <a:off x="1452126" y="197784"/>
            <a:ext cx="9993085" cy="400110"/>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Оцінка рівня довіри інститутам влади та місцевого </a:t>
            </a:r>
            <a:r>
              <a:rPr lang="uk-UA" sz="2000" dirty="0" smtClean="0">
                <a:solidFill>
                  <a:schemeClr val="bg1"/>
                </a:solidFill>
                <a:latin typeface="Century Gothic" panose="020B0502020202020204" pitchFamily="34" charset="0"/>
              </a:rPr>
              <a:t>самоврядування (3 з 5)</a:t>
            </a:r>
            <a:endParaRPr lang="uk-UA" sz="2000" dirty="0">
              <a:solidFill>
                <a:schemeClr val="bg1"/>
              </a:solidFill>
              <a:latin typeface="Century Gothic" panose="020B0502020202020204" pitchFamily="34" charset="0"/>
            </a:endParaRPr>
          </a:p>
        </p:txBody>
      </p:sp>
      <p:pic>
        <p:nvPicPr>
          <p:cNvPr id="5" name="Рисунок 4"/>
          <p:cNvPicPr>
            <a:picLocks noChangeAspect="1"/>
          </p:cNvPicPr>
          <p:nvPr/>
        </p:nvPicPr>
        <p:blipFill>
          <a:blip r:embed="rId2"/>
          <a:stretch>
            <a:fillRect/>
          </a:stretch>
        </p:blipFill>
        <p:spPr>
          <a:xfrm>
            <a:off x="1079653" y="925718"/>
            <a:ext cx="9872323" cy="5464065"/>
          </a:xfrm>
          <a:prstGeom prst="rect">
            <a:avLst/>
          </a:prstGeom>
        </p:spPr>
      </p:pic>
    </p:spTree>
    <p:extLst>
      <p:ext uri="{BB962C8B-B14F-4D97-AF65-F5344CB8AC3E}">
        <p14:creationId xmlns:p14="http://schemas.microsoft.com/office/powerpoint/2010/main" val="3177199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77958" y="999526"/>
            <a:ext cx="9673963" cy="5354277"/>
          </a:xfrm>
          <a:prstGeom prst="rect">
            <a:avLst/>
          </a:prstGeom>
        </p:spPr>
      </p:pic>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16</a:t>
            </a:fld>
            <a:endParaRPr lang="ru-RU" dirty="0"/>
          </a:p>
        </p:txBody>
      </p:sp>
      <p:sp>
        <p:nvSpPr>
          <p:cNvPr id="7" name="TextBox 6"/>
          <p:cNvSpPr txBox="1"/>
          <p:nvPr/>
        </p:nvSpPr>
        <p:spPr>
          <a:xfrm>
            <a:off x="1452126" y="197784"/>
            <a:ext cx="9993085" cy="400110"/>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Оцінка рівня довіри інститутам влади та місцевого </a:t>
            </a:r>
            <a:r>
              <a:rPr lang="uk-UA" sz="2000" dirty="0" smtClean="0">
                <a:solidFill>
                  <a:schemeClr val="bg1"/>
                </a:solidFill>
                <a:latin typeface="Century Gothic" panose="020B0502020202020204" pitchFamily="34" charset="0"/>
              </a:rPr>
              <a:t>самоврядування (4 з 5)</a:t>
            </a:r>
            <a:endParaRPr lang="uk-UA" sz="2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98274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17</a:t>
            </a:fld>
            <a:endParaRPr lang="ru-RU" dirty="0"/>
          </a:p>
        </p:txBody>
      </p:sp>
      <p:sp>
        <p:nvSpPr>
          <p:cNvPr id="7" name="TextBox 6"/>
          <p:cNvSpPr txBox="1"/>
          <p:nvPr/>
        </p:nvSpPr>
        <p:spPr>
          <a:xfrm>
            <a:off x="1452126" y="197784"/>
            <a:ext cx="9993085" cy="400110"/>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Оцінка рівня довіри інститутам влади та місцевого </a:t>
            </a:r>
            <a:r>
              <a:rPr lang="uk-UA" sz="2000" dirty="0" smtClean="0">
                <a:solidFill>
                  <a:schemeClr val="bg1"/>
                </a:solidFill>
                <a:latin typeface="Century Gothic" panose="020B0502020202020204" pitchFamily="34" charset="0"/>
              </a:rPr>
              <a:t>самоврядування (5 з 5)</a:t>
            </a:r>
            <a:endParaRPr lang="uk-UA" sz="2000" dirty="0">
              <a:solidFill>
                <a:schemeClr val="bg1"/>
              </a:solidFill>
              <a:latin typeface="Century Gothic" panose="020B0502020202020204" pitchFamily="34" charset="0"/>
            </a:endParaRPr>
          </a:p>
        </p:txBody>
      </p:sp>
      <p:pic>
        <p:nvPicPr>
          <p:cNvPr id="5" name="Рисунок 4"/>
          <p:cNvPicPr>
            <a:picLocks noChangeAspect="1"/>
          </p:cNvPicPr>
          <p:nvPr/>
        </p:nvPicPr>
        <p:blipFill>
          <a:blip r:embed="rId2"/>
          <a:stretch>
            <a:fillRect/>
          </a:stretch>
        </p:blipFill>
        <p:spPr>
          <a:xfrm>
            <a:off x="612719" y="1299989"/>
            <a:ext cx="10514916" cy="4560983"/>
          </a:xfrm>
          <a:prstGeom prst="rect">
            <a:avLst/>
          </a:prstGeom>
        </p:spPr>
      </p:pic>
    </p:spTree>
    <p:extLst>
      <p:ext uri="{BB962C8B-B14F-4D97-AF65-F5344CB8AC3E}">
        <p14:creationId xmlns:p14="http://schemas.microsoft.com/office/powerpoint/2010/main" val="4174890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18</a:t>
            </a:fld>
            <a:endParaRPr lang="ru-RU" dirty="0"/>
          </a:p>
        </p:txBody>
      </p:sp>
      <p:sp>
        <p:nvSpPr>
          <p:cNvPr id="5" name="TextBox 4"/>
          <p:cNvSpPr txBox="1"/>
          <p:nvPr/>
        </p:nvSpPr>
        <p:spPr>
          <a:xfrm>
            <a:off x="1654349" y="197784"/>
            <a:ext cx="9993085" cy="400110"/>
          </a:xfrm>
          <a:prstGeom prst="rect">
            <a:avLst/>
          </a:prstGeom>
          <a:noFill/>
        </p:spPr>
        <p:txBody>
          <a:bodyPr wrap="square" rtlCol="0">
            <a:spAutoFit/>
          </a:bodyPr>
          <a:lstStyle/>
          <a:p>
            <a:pPr algn="ctr"/>
            <a:r>
              <a:rPr lang="uk-UA" sz="2000" dirty="0" smtClean="0">
                <a:solidFill>
                  <a:schemeClr val="bg1"/>
                </a:solidFill>
                <a:latin typeface="Century Gothic" panose="020B0502020202020204" pitchFamily="34" charset="0"/>
              </a:rPr>
              <a:t>Оцінка рівня довіри соціальним інституціям (1з 4)</a:t>
            </a:r>
            <a:endParaRPr lang="uk-UA" sz="2000" dirty="0">
              <a:solidFill>
                <a:schemeClr val="bg1"/>
              </a:solidFill>
              <a:latin typeface="Century Gothic" panose="020B0502020202020204" pitchFamily="34" charset="0"/>
            </a:endParaRPr>
          </a:p>
        </p:txBody>
      </p:sp>
      <p:sp>
        <p:nvSpPr>
          <p:cNvPr id="2" name="TextBox 1"/>
          <p:cNvSpPr txBox="1"/>
          <p:nvPr/>
        </p:nvSpPr>
        <p:spPr>
          <a:xfrm>
            <a:off x="153001" y="814251"/>
            <a:ext cx="9022529" cy="3000821"/>
          </a:xfrm>
          <a:prstGeom prst="rect">
            <a:avLst/>
          </a:prstGeom>
          <a:noFill/>
        </p:spPr>
        <p:txBody>
          <a:bodyPr wrap="square" rtlCol="0">
            <a:spAutoFit/>
          </a:bodyPr>
          <a:lstStyle/>
          <a:p>
            <a:pPr algn="just">
              <a:lnSpc>
                <a:spcPct val="150000"/>
              </a:lnSpc>
            </a:pPr>
            <a:r>
              <a:rPr lang="uk-UA" dirty="0" smtClean="0">
                <a:latin typeface="Century Gothic" panose="020B0502020202020204" pitchFamily="34" charset="0"/>
              </a:rPr>
              <a:t>Найбільшим рівнем довіри з боку респондентів користаються волонтерські та громадські організації (відповідно 69,8% та 52,6% сумарних оцінок «довіряю» та «скоріше довіряю»). Відповідно найбільший рівень недовіри  отримали від опитуваних політичні партії України (73,1%), засоби масової інформації України (60,9%) та профспілки (57,1%). У розрізі вікових та гендерних груп суттєвих відхилень від загальних оцінок довіри або недовіри не виявлено.</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6889" y="1018994"/>
            <a:ext cx="2486025" cy="1602755"/>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547" y="4031429"/>
            <a:ext cx="2675604" cy="1654415"/>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3330" y="4031429"/>
            <a:ext cx="2755308" cy="1654415"/>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2329" y="4031428"/>
            <a:ext cx="4484859" cy="1654415"/>
          </a:xfrm>
          <a:prstGeom prst="rect">
            <a:avLst/>
          </a:prstGeom>
        </p:spPr>
      </p:pic>
    </p:spTree>
    <p:extLst>
      <p:ext uri="{BB962C8B-B14F-4D97-AF65-F5344CB8AC3E}">
        <p14:creationId xmlns:p14="http://schemas.microsoft.com/office/powerpoint/2010/main" val="700733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19</a:t>
            </a:fld>
            <a:endParaRPr lang="ru-RU" dirty="0"/>
          </a:p>
        </p:txBody>
      </p:sp>
      <p:sp>
        <p:nvSpPr>
          <p:cNvPr id="7" name="TextBox 6"/>
          <p:cNvSpPr txBox="1"/>
          <p:nvPr/>
        </p:nvSpPr>
        <p:spPr>
          <a:xfrm>
            <a:off x="1452126" y="197784"/>
            <a:ext cx="9993085" cy="400110"/>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Оцінка рівня довіри </a:t>
            </a:r>
            <a:r>
              <a:rPr lang="uk-UA" sz="2000" dirty="0" smtClean="0">
                <a:solidFill>
                  <a:schemeClr val="bg1"/>
                </a:solidFill>
                <a:latin typeface="Century Gothic" panose="020B0502020202020204" pitchFamily="34" charset="0"/>
              </a:rPr>
              <a:t>соціальним інституціям( 2 з 4 )</a:t>
            </a:r>
            <a:endParaRPr lang="uk-UA" sz="2000" dirty="0">
              <a:solidFill>
                <a:schemeClr val="bg1"/>
              </a:solidFill>
              <a:latin typeface="Century Gothic" panose="020B0502020202020204" pitchFamily="34"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4111104337"/>
              </p:ext>
            </p:extLst>
          </p:nvPr>
        </p:nvGraphicFramePr>
        <p:xfrm>
          <a:off x="2270233" y="918872"/>
          <a:ext cx="7893270" cy="55765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9799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317610D3-B7CE-4A4E-AF3A-A68C0C1930A1}" type="slidenum">
              <a:rPr lang="ru-RU" smtClean="0"/>
              <a:t>2</a:t>
            </a:fld>
            <a:endParaRPr lang="ru-RU" dirty="0"/>
          </a:p>
        </p:txBody>
      </p:sp>
      <p:sp>
        <p:nvSpPr>
          <p:cNvPr id="5" name="TextBox 4"/>
          <p:cNvSpPr txBox="1"/>
          <p:nvPr/>
        </p:nvSpPr>
        <p:spPr>
          <a:xfrm>
            <a:off x="2926080" y="255521"/>
            <a:ext cx="6139543" cy="523220"/>
          </a:xfrm>
          <a:prstGeom prst="rect">
            <a:avLst/>
          </a:prstGeom>
          <a:noFill/>
        </p:spPr>
        <p:txBody>
          <a:bodyPr wrap="square" rtlCol="0">
            <a:spAutoFit/>
          </a:bodyPr>
          <a:lstStyle/>
          <a:p>
            <a:pPr algn="ctr"/>
            <a:r>
              <a:rPr lang="uk-UA" sz="2800" dirty="0" smtClean="0">
                <a:solidFill>
                  <a:schemeClr val="bg1"/>
                </a:solidFill>
                <a:latin typeface="Century Gothic" panose="020B0502020202020204" pitchFamily="34" charset="0"/>
              </a:rPr>
              <a:t>Мета та завдання дослідження</a:t>
            </a:r>
            <a:endParaRPr lang="ru-RU" sz="2800" dirty="0">
              <a:solidFill>
                <a:schemeClr val="bg1"/>
              </a:solidFill>
              <a:latin typeface="Century Gothic" panose="020B0502020202020204" pitchFamily="34" charset="0"/>
            </a:endParaRPr>
          </a:p>
        </p:txBody>
      </p:sp>
      <p:sp>
        <p:nvSpPr>
          <p:cNvPr id="6" name="TextBox 5"/>
          <p:cNvSpPr txBox="1"/>
          <p:nvPr/>
        </p:nvSpPr>
        <p:spPr>
          <a:xfrm>
            <a:off x="394034" y="981173"/>
            <a:ext cx="11051177" cy="5298374"/>
          </a:xfrm>
          <a:prstGeom prst="rect">
            <a:avLst/>
          </a:prstGeom>
          <a:noFill/>
        </p:spPr>
        <p:txBody>
          <a:bodyPr wrap="square" rtlCol="0">
            <a:spAutoFit/>
          </a:bodyPr>
          <a:lstStyle/>
          <a:p>
            <a:pPr algn="just">
              <a:lnSpc>
                <a:spcPct val="125000"/>
              </a:lnSpc>
            </a:pPr>
            <a:r>
              <a:rPr lang="uk-UA" sz="1700" b="1" dirty="0" smtClean="0">
                <a:latin typeface="Century Gothic" panose="020B0502020202020204" pitchFamily="34" charset="0"/>
              </a:rPr>
              <a:t>Мета дослідження</a:t>
            </a:r>
            <a:r>
              <a:rPr lang="uk-UA" sz="1700" dirty="0" smtClean="0"/>
              <a:t>: </a:t>
            </a:r>
            <a:r>
              <a:rPr lang="uk-UA" sz="1700" dirty="0" smtClean="0">
                <a:latin typeface="Century Gothic" panose="020B0502020202020204" pitchFamily="34" charset="0"/>
              </a:rPr>
              <a:t>визначення основних трендів громадської думки щодо оцінки громадянами загальної суспільно-політичної ситуації в країні та області, а також діяльності органів влади, місцевого самоврядування та їх окремих представників</a:t>
            </a:r>
          </a:p>
          <a:p>
            <a:pPr algn="just">
              <a:lnSpc>
                <a:spcPct val="125000"/>
              </a:lnSpc>
            </a:pPr>
            <a:r>
              <a:rPr lang="uk-UA" sz="1700" b="1" dirty="0" smtClean="0">
                <a:latin typeface="Century Gothic" panose="020B0502020202020204" pitchFamily="34" charset="0"/>
              </a:rPr>
              <a:t>Завдання дослідження: </a:t>
            </a:r>
          </a:p>
          <a:p>
            <a:pPr marL="285750" indent="-285750" algn="just">
              <a:lnSpc>
                <a:spcPct val="125000"/>
              </a:lnSpc>
              <a:buFont typeface="Wingdings" panose="05000000000000000000" pitchFamily="2" charset="2"/>
              <a:buChar char="q"/>
            </a:pPr>
            <a:r>
              <a:rPr lang="uk-UA" sz="1700" dirty="0" smtClean="0">
                <a:latin typeface="Century Gothic" panose="020B0502020202020204" pitchFamily="34" charset="0"/>
              </a:rPr>
              <a:t>Визначення відношення мешканців області до поточної ситуації</a:t>
            </a:r>
          </a:p>
          <a:p>
            <a:pPr marL="285750" indent="-285750" algn="just">
              <a:lnSpc>
                <a:spcPct val="125000"/>
              </a:lnSpc>
              <a:buFont typeface="Wingdings" panose="05000000000000000000" pitchFamily="2" charset="2"/>
              <a:buChar char="q"/>
            </a:pPr>
            <a:r>
              <a:rPr lang="uk-UA" sz="1700" dirty="0" smtClean="0">
                <a:latin typeface="Century Gothic" panose="020B0502020202020204" pitchFamily="34" charset="0"/>
              </a:rPr>
              <a:t>Визначення рівня довіри громадян до інститутів влади та органів місцевого самоврядування</a:t>
            </a:r>
          </a:p>
          <a:p>
            <a:pPr marL="285750" indent="-285750" algn="just">
              <a:lnSpc>
                <a:spcPct val="125000"/>
              </a:lnSpc>
              <a:buFont typeface="Wingdings" panose="05000000000000000000" pitchFamily="2" charset="2"/>
              <a:buChar char="q"/>
            </a:pPr>
            <a:r>
              <a:rPr lang="uk-UA" sz="1700" dirty="0" smtClean="0">
                <a:latin typeface="Century Gothic" panose="020B0502020202020204" pitchFamily="34" charset="0"/>
              </a:rPr>
              <a:t>Оцінка громадянами діяльності керівних представників органів державної влади та місцевого самоврядування</a:t>
            </a:r>
          </a:p>
          <a:p>
            <a:pPr marL="285750" indent="-285750" algn="just">
              <a:lnSpc>
                <a:spcPct val="125000"/>
              </a:lnSpc>
              <a:buFont typeface="Wingdings" panose="05000000000000000000" pitchFamily="2" charset="2"/>
              <a:buChar char="q"/>
            </a:pPr>
            <a:r>
              <a:rPr lang="uk-UA" sz="1700" dirty="0" smtClean="0">
                <a:latin typeface="Century Gothic" panose="020B0502020202020204" pitchFamily="34" charset="0"/>
              </a:rPr>
              <a:t>Визначення рівня довіри інституціям громадянського суспільства</a:t>
            </a:r>
          </a:p>
          <a:p>
            <a:pPr marL="285750" indent="-285750" algn="just">
              <a:lnSpc>
                <a:spcPct val="125000"/>
              </a:lnSpc>
              <a:buFont typeface="Wingdings" panose="05000000000000000000" pitchFamily="2" charset="2"/>
              <a:buChar char="q"/>
            </a:pPr>
            <a:r>
              <a:rPr lang="uk-UA" sz="1700" dirty="0" smtClean="0">
                <a:latin typeface="Century Gothic" panose="020B0502020202020204" pitchFamily="34" charset="0"/>
              </a:rPr>
              <a:t>Визначення рівня довіри громадян політичним партіям</a:t>
            </a:r>
          </a:p>
          <a:p>
            <a:pPr marL="285750" indent="-285750" algn="just">
              <a:lnSpc>
                <a:spcPct val="125000"/>
              </a:lnSpc>
              <a:buFont typeface="Wingdings" panose="05000000000000000000" pitchFamily="2" charset="2"/>
              <a:buChar char="q"/>
            </a:pPr>
            <a:r>
              <a:rPr lang="uk-UA" sz="1700" dirty="0" smtClean="0">
                <a:latin typeface="Century Gothic" panose="020B0502020202020204" pitchFamily="34" charset="0"/>
              </a:rPr>
              <a:t>Визначення кола актуальних проблем, вирішення яких, на думку громадян, є першочерговим</a:t>
            </a:r>
          </a:p>
          <a:p>
            <a:pPr marL="285750" indent="-285750" algn="just">
              <a:lnSpc>
                <a:spcPct val="125000"/>
              </a:lnSpc>
              <a:buFont typeface="Wingdings" panose="05000000000000000000" pitchFamily="2" charset="2"/>
              <a:buChar char="q"/>
            </a:pPr>
            <a:r>
              <a:rPr lang="uk-UA" sz="1700" dirty="0" smtClean="0">
                <a:latin typeface="Century Gothic" panose="020B0502020202020204" pitchFamily="34" charset="0"/>
              </a:rPr>
              <a:t>Оцінка актуальності соціальних та інфраструктурних проектів та потенціальних ініціатив Полтавської ОДА</a:t>
            </a:r>
          </a:p>
          <a:p>
            <a:pPr marL="285750" indent="-285750" algn="just">
              <a:lnSpc>
                <a:spcPct val="125000"/>
              </a:lnSpc>
              <a:buFont typeface="Wingdings" panose="05000000000000000000" pitchFamily="2" charset="2"/>
              <a:buChar char="q"/>
            </a:pPr>
            <a:r>
              <a:rPr lang="uk-UA" sz="1700" dirty="0" smtClean="0">
                <a:latin typeface="Century Gothic" panose="020B0502020202020204" pitchFamily="34" charset="0"/>
              </a:rPr>
              <a:t>Визначення кола суспільно-політичних питань, здатних викликати </a:t>
            </a:r>
            <a:r>
              <a:rPr lang="uk-UA" sz="1700" dirty="0" err="1" smtClean="0">
                <a:latin typeface="Century Gothic" panose="020B0502020202020204" pitchFamily="34" charset="0"/>
              </a:rPr>
              <a:t>протестні</a:t>
            </a:r>
            <a:r>
              <a:rPr lang="uk-UA" sz="1700" dirty="0" smtClean="0">
                <a:latin typeface="Century Gothic" panose="020B0502020202020204" pitchFamily="34" charset="0"/>
              </a:rPr>
              <a:t> настрої серед мешканців області, а також найбільш вірогідних форм їх реалізації</a:t>
            </a:r>
          </a:p>
          <a:p>
            <a:pPr marL="285750" indent="-285750" algn="just">
              <a:lnSpc>
                <a:spcPct val="125000"/>
              </a:lnSpc>
              <a:buFont typeface="Wingdings" panose="05000000000000000000" pitchFamily="2" charset="2"/>
              <a:buChar char="q"/>
            </a:pPr>
            <a:r>
              <a:rPr lang="uk-UA" sz="1700" dirty="0" smtClean="0">
                <a:latin typeface="Century Gothic" panose="020B0502020202020204" pitchFamily="34" charset="0"/>
              </a:rPr>
              <a:t>Визначення основних інформаційних джерел громадян</a:t>
            </a:r>
            <a:endParaRPr lang="ru-RU" sz="1700" dirty="0"/>
          </a:p>
        </p:txBody>
      </p:sp>
    </p:spTree>
    <p:extLst>
      <p:ext uri="{BB962C8B-B14F-4D97-AF65-F5344CB8AC3E}">
        <p14:creationId xmlns:p14="http://schemas.microsoft.com/office/powerpoint/2010/main" val="1459735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20</a:t>
            </a:fld>
            <a:endParaRPr lang="ru-RU" dirty="0"/>
          </a:p>
        </p:txBody>
      </p:sp>
      <p:sp>
        <p:nvSpPr>
          <p:cNvPr id="7" name="TextBox 6"/>
          <p:cNvSpPr txBox="1"/>
          <p:nvPr/>
        </p:nvSpPr>
        <p:spPr>
          <a:xfrm>
            <a:off x="1452126" y="197784"/>
            <a:ext cx="9993085" cy="400110"/>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Оцінка рівня довіри </a:t>
            </a:r>
            <a:r>
              <a:rPr lang="uk-UA" sz="2000" dirty="0" smtClean="0">
                <a:solidFill>
                  <a:schemeClr val="bg1"/>
                </a:solidFill>
                <a:latin typeface="Century Gothic" panose="020B0502020202020204" pitchFamily="34" charset="0"/>
              </a:rPr>
              <a:t>соціальним інституціям( 3 з 4  )</a:t>
            </a:r>
            <a:endParaRPr lang="uk-UA" sz="2000" dirty="0">
              <a:solidFill>
                <a:schemeClr val="bg1"/>
              </a:solidFill>
              <a:latin typeface="Century Gothic" panose="020B0502020202020204" pitchFamily="34" charset="0"/>
            </a:endParaRPr>
          </a:p>
        </p:txBody>
      </p:sp>
      <p:pic>
        <p:nvPicPr>
          <p:cNvPr id="3" name="Рисунок 2"/>
          <p:cNvPicPr>
            <a:picLocks noChangeAspect="1"/>
          </p:cNvPicPr>
          <p:nvPr/>
        </p:nvPicPr>
        <p:blipFill>
          <a:blip r:embed="rId2"/>
          <a:stretch>
            <a:fillRect/>
          </a:stretch>
        </p:blipFill>
        <p:spPr>
          <a:xfrm>
            <a:off x="706078" y="932396"/>
            <a:ext cx="10124678" cy="5942129"/>
          </a:xfrm>
          <a:prstGeom prst="rect">
            <a:avLst/>
          </a:prstGeom>
        </p:spPr>
      </p:pic>
    </p:spTree>
    <p:extLst>
      <p:ext uri="{BB962C8B-B14F-4D97-AF65-F5344CB8AC3E}">
        <p14:creationId xmlns:p14="http://schemas.microsoft.com/office/powerpoint/2010/main" val="1475792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21</a:t>
            </a:fld>
            <a:endParaRPr lang="ru-RU" dirty="0"/>
          </a:p>
        </p:txBody>
      </p:sp>
      <p:sp>
        <p:nvSpPr>
          <p:cNvPr id="7" name="TextBox 6"/>
          <p:cNvSpPr txBox="1"/>
          <p:nvPr/>
        </p:nvSpPr>
        <p:spPr>
          <a:xfrm>
            <a:off x="1452126" y="197784"/>
            <a:ext cx="9993085" cy="400110"/>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Оцінка рівня довіри </a:t>
            </a:r>
            <a:r>
              <a:rPr lang="uk-UA" sz="2000" dirty="0" smtClean="0">
                <a:solidFill>
                  <a:schemeClr val="bg1"/>
                </a:solidFill>
                <a:latin typeface="Century Gothic" panose="020B0502020202020204" pitchFamily="34" charset="0"/>
              </a:rPr>
              <a:t>соціальним інституціям( 4 з 4 )</a:t>
            </a:r>
            <a:endParaRPr lang="uk-UA" sz="2000" dirty="0">
              <a:solidFill>
                <a:schemeClr val="bg1"/>
              </a:solidFill>
              <a:latin typeface="Century Gothic" panose="020B0502020202020204" pitchFamily="34" charset="0"/>
            </a:endParaRPr>
          </a:p>
        </p:txBody>
      </p:sp>
      <p:pic>
        <p:nvPicPr>
          <p:cNvPr id="6" name="Рисунок 5"/>
          <p:cNvPicPr>
            <a:picLocks noChangeAspect="1"/>
          </p:cNvPicPr>
          <p:nvPr/>
        </p:nvPicPr>
        <p:blipFill>
          <a:blip r:embed="rId2"/>
          <a:stretch>
            <a:fillRect/>
          </a:stretch>
        </p:blipFill>
        <p:spPr>
          <a:xfrm>
            <a:off x="1452126" y="1390476"/>
            <a:ext cx="8690578" cy="4117957"/>
          </a:xfrm>
          <a:prstGeom prst="rect">
            <a:avLst/>
          </a:prstGeom>
        </p:spPr>
      </p:pic>
    </p:spTree>
    <p:extLst>
      <p:ext uri="{BB962C8B-B14F-4D97-AF65-F5344CB8AC3E}">
        <p14:creationId xmlns:p14="http://schemas.microsoft.com/office/powerpoint/2010/main" val="2756724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22</a:t>
            </a:fld>
            <a:endParaRPr lang="ru-RU" dirty="0"/>
          </a:p>
        </p:txBody>
      </p:sp>
      <p:sp>
        <p:nvSpPr>
          <p:cNvPr id="5" name="TextBox 4"/>
          <p:cNvSpPr txBox="1"/>
          <p:nvPr/>
        </p:nvSpPr>
        <p:spPr>
          <a:xfrm>
            <a:off x="1608629" y="106365"/>
            <a:ext cx="9993085" cy="707886"/>
          </a:xfrm>
          <a:prstGeom prst="rect">
            <a:avLst/>
          </a:prstGeom>
          <a:noFill/>
        </p:spPr>
        <p:txBody>
          <a:bodyPr wrap="square" rtlCol="0">
            <a:spAutoFit/>
          </a:bodyPr>
          <a:lstStyle/>
          <a:p>
            <a:pPr algn="ctr"/>
            <a:r>
              <a:rPr lang="uk-UA" sz="2000" dirty="0" smtClean="0">
                <a:solidFill>
                  <a:schemeClr val="bg1"/>
                </a:solidFill>
                <a:latin typeface="Century Gothic" panose="020B0502020202020204" pitchFamily="34" charset="0"/>
              </a:rPr>
              <a:t>Оцінка рівня довіри  народним депутатам України, обраним в одномандатних виборчих округах Полтавської області (1 з 2)</a:t>
            </a:r>
            <a:endParaRPr lang="uk-UA" sz="2000" dirty="0">
              <a:solidFill>
                <a:schemeClr val="bg1"/>
              </a:solidFill>
              <a:latin typeface="Century Gothic" panose="020B0502020202020204" pitchFamily="34" charset="0"/>
            </a:endParaRPr>
          </a:p>
        </p:txBody>
      </p:sp>
      <p:sp>
        <p:nvSpPr>
          <p:cNvPr id="2" name="TextBox 1"/>
          <p:cNvSpPr txBox="1"/>
          <p:nvPr/>
        </p:nvSpPr>
        <p:spPr>
          <a:xfrm>
            <a:off x="633062" y="1168581"/>
            <a:ext cx="9083816" cy="5078313"/>
          </a:xfrm>
          <a:prstGeom prst="rect">
            <a:avLst/>
          </a:prstGeom>
          <a:noFill/>
        </p:spPr>
        <p:txBody>
          <a:bodyPr wrap="square" rtlCol="0">
            <a:spAutoFit/>
          </a:bodyPr>
          <a:lstStyle/>
          <a:p>
            <a:pPr algn="just">
              <a:lnSpc>
                <a:spcPct val="150000"/>
              </a:lnSpc>
            </a:pPr>
            <a:r>
              <a:rPr lang="uk-UA" dirty="0" smtClean="0">
                <a:latin typeface="Century Gothic" panose="020B0502020202020204" pitchFamily="34" charset="0"/>
              </a:rPr>
              <a:t>Респонденти виявили домінуюче незнання своїх представників у вищому законодавчому органі України, яких вони обрали у липні 2019 року. Відносно інших високий рівень впізнання мають  Олег </a:t>
            </a:r>
            <a:r>
              <a:rPr lang="uk-UA" dirty="0" err="1" smtClean="0">
                <a:latin typeface="Century Gothic" panose="020B0502020202020204" pitchFamily="34" charset="0"/>
              </a:rPr>
              <a:t>Кулініч</a:t>
            </a:r>
            <a:r>
              <a:rPr lang="uk-UA" dirty="0" smtClean="0">
                <a:latin typeface="Century Gothic" panose="020B0502020202020204" pitchFamily="34" charset="0"/>
              </a:rPr>
              <a:t> (48,1%), Андрій </a:t>
            </a:r>
            <a:r>
              <a:rPr lang="uk-UA" dirty="0" err="1" smtClean="0">
                <a:latin typeface="Century Gothic" panose="020B0502020202020204" pitchFamily="34" charset="0"/>
              </a:rPr>
              <a:t>Боблях</a:t>
            </a:r>
            <a:r>
              <a:rPr lang="uk-UA" dirty="0" smtClean="0">
                <a:latin typeface="Century Gothic" panose="020B0502020202020204" pitchFamily="34" charset="0"/>
              </a:rPr>
              <a:t>   (44,2%) та Анастасія Ляшенко (42,7%). Андрій </a:t>
            </a:r>
            <a:r>
              <a:rPr lang="uk-UA" dirty="0" err="1" smtClean="0">
                <a:latin typeface="Century Gothic" panose="020B0502020202020204" pitchFamily="34" charset="0"/>
              </a:rPr>
              <a:t>Боблях</a:t>
            </a:r>
            <a:r>
              <a:rPr lang="uk-UA" dirty="0" smtClean="0">
                <a:latin typeface="Century Gothic" panose="020B0502020202020204" pitchFamily="34" charset="0"/>
              </a:rPr>
              <a:t> також користається найбільш високим серед інших народних обранців рівнем довіри (15,4% та 10,3% відповідно тих, хто довіряє повністю та скоріше довіряє). </a:t>
            </a:r>
            <a:r>
              <a:rPr lang="uk-UA" dirty="0">
                <a:latin typeface="Century Gothic" panose="020B0502020202020204" pitchFamily="34" charset="0"/>
              </a:rPr>
              <a:t>У Анастасії </a:t>
            </a:r>
            <a:r>
              <a:rPr lang="uk-UA" dirty="0" smtClean="0">
                <a:latin typeface="Century Gothic" panose="020B0502020202020204" pitchFamily="34" charset="0"/>
              </a:rPr>
              <a:t>Ляшенко ці показники становлять відповідно 4,6% </a:t>
            </a:r>
            <a:r>
              <a:rPr lang="uk-UA" dirty="0">
                <a:latin typeface="Century Gothic" panose="020B0502020202020204" pitchFamily="34" charset="0"/>
              </a:rPr>
              <a:t>та </a:t>
            </a:r>
            <a:r>
              <a:rPr lang="uk-UA" dirty="0" smtClean="0">
                <a:latin typeface="Century Gothic" panose="020B0502020202020204" pitchFamily="34" charset="0"/>
              </a:rPr>
              <a:t>9,1</a:t>
            </a:r>
            <a:r>
              <a:rPr lang="uk-UA" dirty="0">
                <a:latin typeface="Century Gothic" panose="020B0502020202020204" pitchFamily="34" charset="0"/>
              </a:rPr>
              <a:t>%. У </a:t>
            </a:r>
            <a:r>
              <a:rPr lang="uk-UA" dirty="0" smtClean="0">
                <a:latin typeface="Century Gothic" panose="020B0502020202020204" pitchFamily="34" charset="0"/>
              </a:rPr>
              <a:t>Олега </a:t>
            </a:r>
            <a:r>
              <a:rPr lang="uk-UA" dirty="0" err="1" smtClean="0">
                <a:latin typeface="Century Gothic" panose="020B0502020202020204" pitchFamily="34" charset="0"/>
              </a:rPr>
              <a:t>Кулініча</a:t>
            </a:r>
            <a:r>
              <a:rPr lang="uk-UA" dirty="0" smtClean="0">
                <a:latin typeface="Century Gothic" panose="020B0502020202020204" pitchFamily="34" charset="0"/>
              </a:rPr>
              <a:t> </a:t>
            </a:r>
            <a:r>
              <a:rPr lang="uk-UA" dirty="0">
                <a:latin typeface="Century Gothic" panose="020B0502020202020204" pitchFamily="34" charset="0"/>
              </a:rPr>
              <a:t> </a:t>
            </a:r>
            <a:r>
              <a:rPr lang="uk-UA" dirty="0" smtClean="0">
                <a:latin typeface="Century Gothic" panose="020B0502020202020204" pitchFamily="34" charset="0"/>
              </a:rPr>
              <a:t>- 2,6% та 6,4%. Сумарні показники рівня довіри до інших зазначених народних депутатів не перевищують похибки вибірки дослідження. Результати дослідження вказують, щонайменше, на незадовільний рівень інформаційної політики з боку більшості зазначених народних депутатів України та відсутність у них особистої іміджевої стратегії.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9876" y="1391591"/>
            <a:ext cx="2097746" cy="1241440"/>
          </a:xfrm>
          <a:prstGeom prst="rect">
            <a:avLst/>
          </a:prstGeom>
        </p:spPr>
      </p:pic>
    </p:spTree>
    <p:extLst>
      <p:ext uri="{BB962C8B-B14F-4D97-AF65-F5344CB8AC3E}">
        <p14:creationId xmlns:p14="http://schemas.microsoft.com/office/powerpoint/2010/main" val="2071864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23</a:t>
            </a:fld>
            <a:endParaRPr lang="ru-RU" dirty="0"/>
          </a:p>
        </p:txBody>
      </p:sp>
      <p:sp>
        <p:nvSpPr>
          <p:cNvPr id="7" name="TextBox 6"/>
          <p:cNvSpPr txBox="1"/>
          <p:nvPr/>
        </p:nvSpPr>
        <p:spPr>
          <a:xfrm>
            <a:off x="1452126" y="197784"/>
            <a:ext cx="9993085" cy="707886"/>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Оцінка рівня довіри  народним депутатам України, обраним в одномандатних виборчих округах Полтавської </a:t>
            </a:r>
            <a:r>
              <a:rPr lang="uk-UA" sz="2000" dirty="0" smtClean="0">
                <a:solidFill>
                  <a:schemeClr val="bg1"/>
                </a:solidFill>
                <a:latin typeface="Century Gothic" panose="020B0502020202020204" pitchFamily="34" charset="0"/>
              </a:rPr>
              <a:t>області (2 з 2)</a:t>
            </a:r>
            <a:endParaRPr lang="uk-UA" sz="2000" dirty="0">
              <a:solidFill>
                <a:schemeClr val="bg1"/>
              </a:solidFill>
              <a:latin typeface="Century Gothic" panose="020B0502020202020204" pitchFamily="34"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2252" y="4952888"/>
            <a:ext cx="418167" cy="517472"/>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2252" y="1683908"/>
            <a:ext cx="416589" cy="517472"/>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5535" y="1017403"/>
            <a:ext cx="413306" cy="517472"/>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2252" y="4269597"/>
            <a:ext cx="410392" cy="517472"/>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2253" y="3657856"/>
            <a:ext cx="418166" cy="496004"/>
          </a:xfrm>
          <a:prstGeom prst="rect">
            <a:avLst/>
          </a:prstGeom>
        </p:spPr>
      </p:pic>
      <p:pic>
        <p:nvPicPr>
          <p:cNvPr id="12" name="Рисунок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2252" y="2985825"/>
            <a:ext cx="410392" cy="506211"/>
          </a:xfrm>
          <a:prstGeom prst="rect">
            <a:avLst/>
          </a:prstGeom>
        </p:spPr>
      </p:pic>
      <p:pic>
        <p:nvPicPr>
          <p:cNvPr id="13" name="Рисунок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22252" y="5617050"/>
            <a:ext cx="418167" cy="519575"/>
          </a:xfrm>
          <a:prstGeom prst="rect">
            <a:avLst/>
          </a:prstGeom>
        </p:spPr>
      </p:pic>
      <p:pic>
        <p:nvPicPr>
          <p:cNvPr id="14" name="Рисунок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25020" y="2354616"/>
            <a:ext cx="413821" cy="498962"/>
          </a:xfrm>
          <a:prstGeom prst="rect">
            <a:avLst/>
          </a:prstGeom>
        </p:spPr>
      </p:pic>
      <p:graphicFrame>
        <p:nvGraphicFramePr>
          <p:cNvPr id="15" name="Диаграмма 14"/>
          <p:cNvGraphicFramePr>
            <a:graphicFrameLocks/>
          </p:cNvGraphicFramePr>
          <p:nvPr>
            <p:extLst>
              <p:ext uri="{D42A27DB-BD31-4B8C-83A1-F6EECF244321}">
                <p14:modId xmlns:p14="http://schemas.microsoft.com/office/powerpoint/2010/main" val="915600843"/>
              </p:ext>
            </p:extLst>
          </p:nvPr>
        </p:nvGraphicFramePr>
        <p:xfrm>
          <a:off x="2916228" y="905670"/>
          <a:ext cx="8135007" cy="5721325"/>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560329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24</a:t>
            </a:fld>
            <a:endParaRPr lang="ru-RU" dirty="0"/>
          </a:p>
        </p:txBody>
      </p:sp>
      <p:sp>
        <p:nvSpPr>
          <p:cNvPr id="5" name="TextBox 4"/>
          <p:cNvSpPr txBox="1"/>
          <p:nvPr/>
        </p:nvSpPr>
        <p:spPr>
          <a:xfrm>
            <a:off x="1608629" y="106365"/>
            <a:ext cx="9993085" cy="400110"/>
          </a:xfrm>
          <a:prstGeom prst="rect">
            <a:avLst/>
          </a:prstGeom>
          <a:noFill/>
        </p:spPr>
        <p:txBody>
          <a:bodyPr wrap="square" rtlCol="0">
            <a:spAutoFit/>
          </a:bodyPr>
          <a:lstStyle/>
          <a:p>
            <a:pPr algn="ctr"/>
            <a:r>
              <a:rPr lang="uk-UA" sz="2000" dirty="0" smtClean="0">
                <a:solidFill>
                  <a:schemeClr val="bg1"/>
                </a:solidFill>
                <a:latin typeface="Century Gothic" panose="020B0502020202020204" pitchFamily="34" charset="0"/>
              </a:rPr>
              <a:t>Оцінка діяльності представників владних структур за останній рік (1 з 5)</a:t>
            </a:r>
            <a:endParaRPr lang="uk-UA" sz="2000" dirty="0">
              <a:solidFill>
                <a:schemeClr val="bg1"/>
              </a:solidFill>
              <a:latin typeface="Century Gothic" panose="020B0502020202020204" pitchFamily="34" charset="0"/>
            </a:endParaRPr>
          </a:p>
        </p:txBody>
      </p:sp>
      <p:sp>
        <p:nvSpPr>
          <p:cNvPr id="2" name="TextBox 1"/>
          <p:cNvSpPr txBox="1"/>
          <p:nvPr/>
        </p:nvSpPr>
        <p:spPr>
          <a:xfrm>
            <a:off x="633061" y="1168581"/>
            <a:ext cx="11060093" cy="3831818"/>
          </a:xfrm>
          <a:prstGeom prst="rect">
            <a:avLst/>
          </a:prstGeom>
          <a:noFill/>
        </p:spPr>
        <p:txBody>
          <a:bodyPr wrap="square" rtlCol="0">
            <a:spAutoFit/>
          </a:bodyPr>
          <a:lstStyle/>
          <a:p>
            <a:pPr algn="just">
              <a:lnSpc>
                <a:spcPct val="150000"/>
              </a:lnSpc>
            </a:pPr>
            <a:r>
              <a:rPr lang="uk-UA" dirty="0" smtClean="0">
                <a:latin typeface="Century Gothic" panose="020B0502020202020204" pitchFamily="34" charset="0"/>
              </a:rPr>
              <a:t>Серед очільників гілок центральної державної влади найвищі позитивні оцінки діяльності має Президент України Володимир Зеленський (46,2%).  Очільники місцевих органів влади та органів місцевого самоврядування одержали значно меншу кількість схвальних оцінок, та, разом з тим, значною чисельністю респондентів їх діяльність оцінена як задовільна.  Найменшу кількість оцінок «добре» отримали за свою діяльність протягом року голови територіальних громад, а також депутати місцевих рад, 23,1% яких не ідентифікується респондентами (виборцями). Також слід відзначити високий рівень впізнання всіх зазначених в анкеті керівників владних структур. У гендерному розрізі чоловіки більш схильні до позитивного оцінювання діяльності зазначених політичних діячів. </a:t>
            </a:r>
          </a:p>
        </p:txBody>
      </p:sp>
    </p:spTree>
    <p:extLst>
      <p:ext uri="{BB962C8B-B14F-4D97-AF65-F5344CB8AC3E}">
        <p14:creationId xmlns:p14="http://schemas.microsoft.com/office/powerpoint/2010/main" val="716106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25</a:t>
            </a:fld>
            <a:endParaRPr lang="ru-RU" dirty="0"/>
          </a:p>
        </p:txBody>
      </p:sp>
      <p:sp>
        <p:nvSpPr>
          <p:cNvPr id="7" name="TextBox 6"/>
          <p:cNvSpPr txBox="1"/>
          <p:nvPr/>
        </p:nvSpPr>
        <p:spPr>
          <a:xfrm>
            <a:off x="1452126" y="197784"/>
            <a:ext cx="9993085" cy="400110"/>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Оцінка діяльності представників владних структур за останній рік </a:t>
            </a:r>
            <a:r>
              <a:rPr lang="uk-UA" sz="2000" dirty="0" smtClean="0">
                <a:solidFill>
                  <a:schemeClr val="bg1"/>
                </a:solidFill>
                <a:latin typeface="Century Gothic" panose="020B0502020202020204" pitchFamily="34" charset="0"/>
              </a:rPr>
              <a:t>(2 </a:t>
            </a:r>
            <a:r>
              <a:rPr lang="uk-UA" sz="2000" dirty="0">
                <a:solidFill>
                  <a:schemeClr val="bg1"/>
                </a:solidFill>
                <a:latin typeface="Century Gothic" panose="020B0502020202020204" pitchFamily="34" charset="0"/>
              </a:rPr>
              <a:t>з </a:t>
            </a:r>
            <a:r>
              <a:rPr lang="uk-UA" sz="2000" dirty="0" smtClean="0">
                <a:solidFill>
                  <a:schemeClr val="bg1"/>
                </a:solidFill>
                <a:latin typeface="Century Gothic" panose="020B0502020202020204" pitchFamily="34" charset="0"/>
              </a:rPr>
              <a:t>5)</a:t>
            </a:r>
            <a:endParaRPr lang="uk-UA" sz="2000" dirty="0">
              <a:solidFill>
                <a:schemeClr val="bg1"/>
              </a:solidFill>
              <a:latin typeface="Century Gothic" panose="020B0502020202020204" pitchFamily="34" charset="0"/>
            </a:endParaRPr>
          </a:p>
        </p:txBody>
      </p:sp>
      <p:pic>
        <p:nvPicPr>
          <p:cNvPr id="16" name="Рисунок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2848" y="4481473"/>
            <a:ext cx="534586" cy="732697"/>
          </a:xfrm>
          <a:prstGeom prst="rect">
            <a:avLst/>
          </a:prstGeom>
        </p:spPr>
      </p:pic>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2848" y="3697587"/>
            <a:ext cx="534586" cy="710040"/>
          </a:xfrm>
          <a:prstGeom prst="rect">
            <a:avLst/>
          </a:prstGeom>
        </p:spPr>
      </p:pic>
      <p:pic>
        <p:nvPicPr>
          <p:cNvPr id="19" name="Рисунок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2847" y="2332621"/>
            <a:ext cx="555066" cy="555066"/>
          </a:xfrm>
          <a:prstGeom prst="rect">
            <a:avLst/>
          </a:prstGeom>
        </p:spPr>
      </p:pic>
      <p:graphicFrame>
        <p:nvGraphicFramePr>
          <p:cNvPr id="20" name="Диаграмма 19"/>
          <p:cNvGraphicFramePr>
            <a:graphicFrameLocks/>
          </p:cNvGraphicFramePr>
          <p:nvPr>
            <p:extLst>
              <p:ext uri="{D42A27DB-BD31-4B8C-83A1-F6EECF244321}">
                <p14:modId xmlns:p14="http://schemas.microsoft.com/office/powerpoint/2010/main" val="1724442048"/>
              </p:ext>
            </p:extLst>
          </p:nvPr>
        </p:nvGraphicFramePr>
        <p:xfrm>
          <a:off x="2400101" y="1205875"/>
          <a:ext cx="8259006" cy="5619074"/>
        </p:xfrm>
        <a:graphic>
          <a:graphicData uri="http://schemas.openxmlformats.org/drawingml/2006/chart">
            <c:chart xmlns:c="http://schemas.openxmlformats.org/drawingml/2006/chart" xmlns:r="http://schemas.openxmlformats.org/officeDocument/2006/relationships" r:id="rId5"/>
          </a:graphicData>
        </a:graphic>
      </p:graphicFrame>
      <p:pic>
        <p:nvPicPr>
          <p:cNvPr id="21" name="Рисунок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2847" y="1474890"/>
            <a:ext cx="549372" cy="742933"/>
          </a:xfrm>
          <a:prstGeom prst="rect">
            <a:avLst/>
          </a:prstGeom>
        </p:spPr>
      </p:pic>
      <p:pic>
        <p:nvPicPr>
          <p:cNvPr id="23" name="Рисунок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flipV="1">
            <a:off x="2742848" y="2910960"/>
            <a:ext cx="534586" cy="712781"/>
          </a:xfrm>
          <a:prstGeom prst="rect">
            <a:avLst/>
          </a:prstGeom>
        </p:spPr>
      </p:pic>
    </p:spTree>
    <p:extLst>
      <p:ext uri="{BB962C8B-B14F-4D97-AF65-F5344CB8AC3E}">
        <p14:creationId xmlns:p14="http://schemas.microsoft.com/office/powerpoint/2010/main" val="34407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26</a:t>
            </a:fld>
            <a:endParaRPr lang="ru-RU" dirty="0"/>
          </a:p>
        </p:txBody>
      </p:sp>
      <p:sp>
        <p:nvSpPr>
          <p:cNvPr id="7" name="TextBox 6"/>
          <p:cNvSpPr txBox="1"/>
          <p:nvPr/>
        </p:nvSpPr>
        <p:spPr>
          <a:xfrm>
            <a:off x="1452126" y="197784"/>
            <a:ext cx="9993085" cy="400110"/>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Оцінка діяльності представників владних структур за останній рік </a:t>
            </a:r>
            <a:r>
              <a:rPr lang="uk-UA" sz="2000" dirty="0" smtClean="0">
                <a:solidFill>
                  <a:schemeClr val="bg1"/>
                </a:solidFill>
                <a:latin typeface="Century Gothic" panose="020B0502020202020204" pitchFamily="34" charset="0"/>
              </a:rPr>
              <a:t>(3 </a:t>
            </a:r>
            <a:r>
              <a:rPr lang="uk-UA" sz="2000" dirty="0">
                <a:solidFill>
                  <a:schemeClr val="bg1"/>
                </a:solidFill>
                <a:latin typeface="Century Gothic" panose="020B0502020202020204" pitchFamily="34" charset="0"/>
              </a:rPr>
              <a:t>з </a:t>
            </a:r>
            <a:r>
              <a:rPr lang="uk-UA" sz="2000" dirty="0" smtClean="0">
                <a:solidFill>
                  <a:schemeClr val="bg1"/>
                </a:solidFill>
                <a:latin typeface="Century Gothic" panose="020B0502020202020204" pitchFamily="34" charset="0"/>
              </a:rPr>
              <a:t>5)</a:t>
            </a:r>
            <a:endParaRPr lang="uk-UA" sz="2000" dirty="0">
              <a:solidFill>
                <a:schemeClr val="bg1"/>
              </a:solidFill>
              <a:latin typeface="Century Gothic" panose="020B0502020202020204" pitchFamily="34" charset="0"/>
            </a:endParaRPr>
          </a:p>
        </p:txBody>
      </p:sp>
      <p:pic>
        <p:nvPicPr>
          <p:cNvPr id="2" name="Рисунок 1"/>
          <p:cNvPicPr>
            <a:picLocks noChangeAspect="1"/>
          </p:cNvPicPr>
          <p:nvPr/>
        </p:nvPicPr>
        <p:blipFill>
          <a:blip r:embed="rId2"/>
          <a:stretch>
            <a:fillRect/>
          </a:stretch>
        </p:blipFill>
        <p:spPr>
          <a:xfrm>
            <a:off x="687126" y="959708"/>
            <a:ext cx="10251188" cy="5529227"/>
          </a:xfrm>
          <a:prstGeom prst="rect">
            <a:avLst/>
          </a:prstGeom>
        </p:spPr>
      </p:pic>
    </p:spTree>
    <p:extLst>
      <p:ext uri="{BB962C8B-B14F-4D97-AF65-F5344CB8AC3E}">
        <p14:creationId xmlns:p14="http://schemas.microsoft.com/office/powerpoint/2010/main" val="498297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27</a:t>
            </a:fld>
            <a:endParaRPr lang="ru-RU" dirty="0"/>
          </a:p>
        </p:txBody>
      </p:sp>
      <p:sp>
        <p:nvSpPr>
          <p:cNvPr id="7" name="TextBox 6"/>
          <p:cNvSpPr txBox="1"/>
          <p:nvPr/>
        </p:nvSpPr>
        <p:spPr>
          <a:xfrm>
            <a:off x="1452126" y="197784"/>
            <a:ext cx="9993085" cy="400110"/>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Оцінка діяльності представників владних структур за останній рік </a:t>
            </a:r>
            <a:r>
              <a:rPr lang="uk-UA" sz="2000" dirty="0" smtClean="0">
                <a:solidFill>
                  <a:schemeClr val="bg1"/>
                </a:solidFill>
                <a:latin typeface="Century Gothic" panose="020B0502020202020204" pitchFamily="34" charset="0"/>
              </a:rPr>
              <a:t>(4 </a:t>
            </a:r>
            <a:r>
              <a:rPr lang="uk-UA" sz="2000" dirty="0">
                <a:solidFill>
                  <a:schemeClr val="bg1"/>
                </a:solidFill>
                <a:latin typeface="Century Gothic" panose="020B0502020202020204" pitchFamily="34" charset="0"/>
              </a:rPr>
              <a:t>з </a:t>
            </a:r>
            <a:r>
              <a:rPr lang="uk-UA" sz="2000" dirty="0" smtClean="0">
                <a:solidFill>
                  <a:schemeClr val="bg1"/>
                </a:solidFill>
                <a:latin typeface="Century Gothic" panose="020B0502020202020204" pitchFamily="34" charset="0"/>
              </a:rPr>
              <a:t>5)</a:t>
            </a:r>
            <a:endParaRPr lang="uk-UA" sz="2000" dirty="0">
              <a:solidFill>
                <a:schemeClr val="bg1"/>
              </a:solidFill>
              <a:latin typeface="Century Gothic" panose="020B0502020202020204" pitchFamily="34" charset="0"/>
            </a:endParaRPr>
          </a:p>
        </p:txBody>
      </p:sp>
      <p:pic>
        <p:nvPicPr>
          <p:cNvPr id="3" name="Рисунок 2"/>
          <p:cNvPicPr>
            <a:picLocks noChangeAspect="1"/>
          </p:cNvPicPr>
          <p:nvPr/>
        </p:nvPicPr>
        <p:blipFill>
          <a:blip r:embed="rId2"/>
          <a:stretch>
            <a:fillRect/>
          </a:stretch>
        </p:blipFill>
        <p:spPr>
          <a:xfrm>
            <a:off x="616946" y="1465738"/>
            <a:ext cx="10728598" cy="3958124"/>
          </a:xfrm>
          <a:prstGeom prst="rect">
            <a:avLst/>
          </a:prstGeom>
        </p:spPr>
      </p:pic>
    </p:spTree>
    <p:extLst>
      <p:ext uri="{BB962C8B-B14F-4D97-AF65-F5344CB8AC3E}">
        <p14:creationId xmlns:p14="http://schemas.microsoft.com/office/powerpoint/2010/main" val="3236957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28</a:t>
            </a:fld>
            <a:endParaRPr lang="ru-RU" dirty="0"/>
          </a:p>
        </p:txBody>
      </p:sp>
      <p:sp>
        <p:nvSpPr>
          <p:cNvPr id="7" name="TextBox 6"/>
          <p:cNvSpPr txBox="1"/>
          <p:nvPr/>
        </p:nvSpPr>
        <p:spPr>
          <a:xfrm>
            <a:off x="1452126" y="197784"/>
            <a:ext cx="9993085" cy="400110"/>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Оцінка діяльності представників владних структур за останній рік </a:t>
            </a:r>
            <a:r>
              <a:rPr lang="uk-UA" sz="2000" dirty="0" smtClean="0">
                <a:solidFill>
                  <a:schemeClr val="bg1"/>
                </a:solidFill>
                <a:latin typeface="Century Gothic" panose="020B0502020202020204" pitchFamily="34" charset="0"/>
              </a:rPr>
              <a:t>(5 </a:t>
            </a:r>
            <a:r>
              <a:rPr lang="uk-UA" sz="2000" dirty="0">
                <a:solidFill>
                  <a:schemeClr val="bg1"/>
                </a:solidFill>
                <a:latin typeface="Century Gothic" panose="020B0502020202020204" pitchFamily="34" charset="0"/>
              </a:rPr>
              <a:t>з </a:t>
            </a:r>
            <a:r>
              <a:rPr lang="uk-UA" sz="2000" dirty="0" smtClean="0">
                <a:solidFill>
                  <a:schemeClr val="bg1"/>
                </a:solidFill>
                <a:latin typeface="Century Gothic" panose="020B0502020202020204" pitchFamily="34" charset="0"/>
              </a:rPr>
              <a:t>5)</a:t>
            </a:r>
            <a:endParaRPr lang="uk-UA" sz="2000" dirty="0">
              <a:solidFill>
                <a:schemeClr val="bg1"/>
              </a:solidFill>
              <a:latin typeface="Century Gothic" panose="020B0502020202020204" pitchFamily="34" charset="0"/>
            </a:endParaRPr>
          </a:p>
        </p:txBody>
      </p:sp>
      <p:pic>
        <p:nvPicPr>
          <p:cNvPr id="5" name="Рисунок 4"/>
          <p:cNvPicPr>
            <a:picLocks noChangeAspect="1"/>
          </p:cNvPicPr>
          <p:nvPr/>
        </p:nvPicPr>
        <p:blipFill>
          <a:blip r:embed="rId2"/>
          <a:stretch>
            <a:fillRect/>
          </a:stretch>
        </p:blipFill>
        <p:spPr>
          <a:xfrm>
            <a:off x="1164748" y="1137126"/>
            <a:ext cx="9973235" cy="4817904"/>
          </a:xfrm>
          <a:prstGeom prst="rect">
            <a:avLst/>
          </a:prstGeom>
        </p:spPr>
      </p:pic>
    </p:spTree>
    <p:extLst>
      <p:ext uri="{BB962C8B-B14F-4D97-AF65-F5344CB8AC3E}">
        <p14:creationId xmlns:p14="http://schemas.microsoft.com/office/powerpoint/2010/main" val="3881034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29</a:t>
            </a:fld>
            <a:endParaRPr lang="ru-RU" dirty="0"/>
          </a:p>
        </p:txBody>
      </p:sp>
      <p:sp>
        <p:nvSpPr>
          <p:cNvPr id="5" name="TextBox 4"/>
          <p:cNvSpPr txBox="1"/>
          <p:nvPr/>
        </p:nvSpPr>
        <p:spPr>
          <a:xfrm>
            <a:off x="1144898" y="247361"/>
            <a:ext cx="9993085" cy="400110"/>
          </a:xfrm>
          <a:prstGeom prst="rect">
            <a:avLst/>
          </a:prstGeom>
          <a:noFill/>
        </p:spPr>
        <p:txBody>
          <a:bodyPr wrap="square" rtlCol="0">
            <a:spAutoFit/>
          </a:bodyPr>
          <a:lstStyle/>
          <a:p>
            <a:pPr algn="ctr"/>
            <a:r>
              <a:rPr lang="uk-UA" sz="2000" dirty="0" smtClean="0">
                <a:solidFill>
                  <a:schemeClr val="bg1"/>
                </a:solidFill>
                <a:latin typeface="Century Gothic" panose="020B0502020202020204" pitchFamily="34" charset="0"/>
              </a:rPr>
              <a:t>Рейтинг політичних партій (1 з 3)</a:t>
            </a:r>
            <a:endParaRPr lang="uk-UA" sz="2000" dirty="0">
              <a:solidFill>
                <a:schemeClr val="bg1"/>
              </a:solidFill>
              <a:latin typeface="Century Gothic" panose="020B0502020202020204" pitchFamily="34" charset="0"/>
            </a:endParaRPr>
          </a:p>
        </p:txBody>
      </p:sp>
      <p:sp>
        <p:nvSpPr>
          <p:cNvPr id="2" name="TextBox 1"/>
          <p:cNvSpPr txBox="1"/>
          <p:nvPr/>
        </p:nvSpPr>
        <p:spPr>
          <a:xfrm>
            <a:off x="633061" y="1168581"/>
            <a:ext cx="11060093" cy="4662815"/>
          </a:xfrm>
          <a:prstGeom prst="rect">
            <a:avLst/>
          </a:prstGeom>
          <a:noFill/>
        </p:spPr>
        <p:txBody>
          <a:bodyPr wrap="square" rtlCol="0">
            <a:spAutoFit/>
          </a:bodyPr>
          <a:lstStyle/>
          <a:p>
            <a:pPr algn="just">
              <a:lnSpc>
                <a:spcPct val="150000"/>
              </a:lnSpc>
            </a:pPr>
            <a:r>
              <a:rPr lang="uk-UA" dirty="0" smtClean="0">
                <a:latin typeface="Century Gothic" panose="020B0502020202020204" pitchFamily="34" charset="0"/>
              </a:rPr>
              <a:t> Безперечним лідером рейтингу політичних партій є партія «Слуга народу», за яку готові проголосувати 29,4% виборців. Далі слідують з  близькими показниками «Довіра» (11,9%)  та «За майбутнє» (10,5%). Наступну за кількістю прихильників групу складають три парламентські партії: «Європейська солідарність» (8,1%), «Опозиційна платформа – За життя» (6,1%) та ВО «Батьківщина» (5,1%). Інші політичні партії на сьогодні не здатні конкурувати на електоральному полі із вище зазначеними. Також варто відзначити незначну розбіжність у політичних перевагах різних вікових груп. Слід звернути увагу на певну різницю отриманого під час дослідження рейтингу політичних партій та результатами виборів до обласної  та місцевих рад. Не без підстави можна припустити, що на виборах до ВРУ виборці віддають голоси за бренд, а на місцевих виборах саме особистість кандидата (кандидатів) забезпечує процент голосів, відданих за ту чи іншу партію.</a:t>
            </a:r>
          </a:p>
        </p:txBody>
      </p:sp>
    </p:spTree>
    <p:extLst>
      <p:ext uri="{BB962C8B-B14F-4D97-AF65-F5344CB8AC3E}">
        <p14:creationId xmlns:p14="http://schemas.microsoft.com/office/powerpoint/2010/main" val="158007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3</a:t>
            </a:fld>
            <a:endParaRPr lang="ru-RU" dirty="0"/>
          </a:p>
        </p:txBody>
      </p:sp>
      <p:sp>
        <p:nvSpPr>
          <p:cNvPr id="5" name="TextBox 4"/>
          <p:cNvSpPr txBox="1"/>
          <p:nvPr/>
        </p:nvSpPr>
        <p:spPr>
          <a:xfrm>
            <a:off x="2926080" y="255521"/>
            <a:ext cx="6139543" cy="523220"/>
          </a:xfrm>
          <a:prstGeom prst="rect">
            <a:avLst/>
          </a:prstGeom>
          <a:noFill/>
        </p:spPr>
        <p:txBody>
          <a:bodyPr wrap="square" rtlCol="0">
            <a:spAutoFit/>
          </a:bodyPr>
          <a:lstStyle/>
          <a:p>
            <a:pPr algn="ctr"/>
            <a:r>
              <a:rPr lang="uk-UA" sz="2800" dirty="0" smtClean="0">
                <a:solidFill>
                  <a:schemeClr val="bg1"/>
                </a:solidFill>
                <a:latin typeface="Century Gothic" panose="020B0502020202020204" pitchFamily="34" charset="0"/>
              </a:rPr>
              <a:t>Методологія дослідження </a:t>
            </a:r>
            <a:endParaRPr lang="ru-RU" sz="2800" dirty="0">
              <a:solidFill>
                <a:schemeClr val="bg1"/>
              </a:solidFill>
              <a:latin typeface="Century Gothic" panose="020B0502020202020204" pitchFamily="34" charset="0"/>
            </a:endParaRPr>
          </a:p>
        </p:txBody>
      </p:sp>
      <p:sp>
        <p:nvSpPr>
          <p:cNvPr id="6" name="TextBox 5"/>
          <p:cNvSpPr txBox="1"/>
          <p:nvPr/>
        </p:nvSpPr>
        <p:spPr>
          <a:xfrm>
            <a:off x="586754" y="1018903"/>
            <a:ext cx="10818193" cy="2862322"/>
          </a:xfrm>
          <a:prstGeom prst="rect">
            <a:avLst/>
          </a:prstGeom>
          <a:noFill/>
        </p:spPr>
        <p:txBody>
          <a:bodyPr wrap="square" rtlCol="0">
            <a:spAutoFit/>
          </a:bodyPr>
          <a:lstStyle/>
          <a:p>
            <a:pPr algn="just">
              <a:lnSpc>
                <a:spcPct val="150000"/>
              </a:lnSpc>
            </a:pPr>
            <a:r>
              <a:rPr lang="uk-UA" sz="2000" dirty="0" smtClean="0">
                <a:latin typeface="Century Gothic" panose="020B0502020202020204" pitchFamily="34" charset="0"/>
              </a:rPr>
              <a:t>Дослідження проведене в населених пунктах Полтавської області  12 – 15 грудня 2020 року. Шляхом особистого формалізованого інтерв’ю було опитано 1800 мешканців області у віці від 18 років за вибіркою, що репрезентує доросле населення Полтавської області за такими соціально-демографічними показниками, як вік, стать та освіта. Теоретична похибка вибірки не перевищує 2 % із довірчим інтервалом 95%.</a:t>
            </a:r>
            <a:endParaRPr lang="uk-UA" sz="2000" dirty="0">
              <a:latin typeface="Century Gothic" panose="020B0502020202020204" pitchFamily="34" charset="0"/>
            </a:endParaRPr>
          </a:p>
        </p:txBody>
      </p:sp>
    </p:spTree>
    <p:extLst>
      <p:ext uri="{BB962C8B-B14F-4D97-AF65-F5344CB8AC3E}">
        <p14:creationId xmlns:p14="http://schemas.microsoft.com/office/powerpoint/2010/main" val="1665926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30</a:t>
            </a:fld>
            <a:endParaRPr lang="ru-RU" dirty="0"/>
          </a:p>
        </p:txBody>
      </p:sp>
      <p:sp>
        <p:nvSpPr>
          <p:cNvPr id="7" name="TextBox 6"/>
          <p:cNvSpPr txBox="1"/>
          <p:nvPr/>
        </p:nvSpPr>
        <p:spPr>
          <a:xfrm>
            <a:off x="1452126" y="197784"/>
            <a:ext cx="9993085" cy="400110"/>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Оцінка діяльності представників владних структур за останній рік </a:t>
            </a:r>
            <a:r>
              <a:rPr lang="uk-UA" sz="2000" dirty="0" smtClean="0">
                <a:solidFill>
                  <a:schemeClr val="bg1"/>
                </a:solidFill>
                <a:latin typeface="Century Gothic" panose="020B0502020202020204" pitchFamily="34" charset="0"/>
              </a:rPr>
              <a:t>(2 з 3)</a:t>
            </a:r>
            <a:endParaRPr lang="uk-UA" sz="2000" dirty="0">
              <a:solidFill>
                <a:schemeClr val="bg1"/>
              </a:solidFill>
              <a:latin typeface="Century Gothic" panose="020B0502020202020204" pitchFamily="34"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7830" y="3179650"/>
            <a:ext cx="582673" cy="343628"/>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6154" y="4967617"/>
            <a:ext cx="656312" cy="367535"/>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2210" y="4642638"/>
            <a:ext cx="727954" cy="324979"/>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7565" y="2060272"/>
            <a:ext cx="814485" cy="458148"/>
          </a:xfrm>
          <a:prstGeom prst="rect">
            <a:avLst/>
          </a:prstGeom>
        </p:spPr>
      </p:pic>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6802" y="2771794"/>
            <a:ext cx="641526" cy="359255"/>
          </a:xfrm>
          <a:prstGeom prst="rect">
            <a:avLst/>
          </a:prstGeom>
        </p:spPr>
      </p:pic>
      <p:pic>
        <p:nvPicPr>
          <p:cNvPr id="16" name="Рисунок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7128" y="3915695"/>
            <a:ext cx="656312" cy="277744"/>
          </a:xfrm>
          <a:prstGeom prst="rect">
            <a:avLst/>
          </a:prstGeom>
        </p:spPr>
      </p:pic>
      <p:pic>
        <p:nvPicPr>
          <p:cNvPr id="17" name="Рисунок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19135" y="5671405"/>
            <a:ext cx="715705" cy="405887"/>
          </a:xfrm>
          <a:prstGeom prst="rect">
            <a:avLst/>
          </a:prstGeom>
        </p:spPr>
      </p:pic>
      <p:pic>
        <p:nvPicPr>
          <p:cNvPr id="18" name="Рисунок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75299" y="1181008"/>
            <a:ext cx="410802" cy="410802"/>
          </a:xfrm>
          <a:prstGeom prst="rect">
            <a:avLst/>
          </a:prstGeom>
        </p:spPr>
      </p:pic>
      <p:pic>
        <p:nvPicPr>
          <p:cNvPr id="19" name="Рисунок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19135" y="5342827"/>
            <a:ext cx="355175" cy="359255"/>
          </a:xfrm>
          <a:prstGeom prst="rect">
            <a:avLst/>
          </a:prstGeom>
        </p:spPr>
      </p:pic>
      <p:pic>
        <p:nvPicPr>
          <p:cNvPr id="20" name="Рисунок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17171" y="3556603"/>
            <a:ext cx="1062993" cy="264567"/>
          </a:xfrm>
          <a:prstGeom prst="rect">
            <a:avLst/>
          </a:prstGeom>
        </p:spPr>
      </p:pic>
      <p:graphicFrame>
        <p:nvGraphicFramePr>
          <p:cNvPr id="21" name="Диаграмма 20"/>
          <p:cNvGraphicFramePr>
            <a:graphicFrameLocks/>
          </p:cNvGraphicFramePr>
          <p:nvPr>
            <p:extLst>
              <p:ext uri="{D42A27DB-BD31-4B8C-83A1-F6EECF244321}">
                <p14:modId xmlns:p14="http://schemas.microsoft.com/office/powerpoint/2010/main" val="2377331804"/>
              </p:ext>
            </p:extLst>
          </p:nvPr>
        </p:nvGraphicFramePr>
        <p:xfrm>
          <a:off x="937982" y="924369"/>
          <a:ext cx="9803464" cy="5410329"/>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1783294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31</a:t>
            </a:fld>
            <a:endParaRPr lang="ru-RU" dirty="0"/>
          </a:p>
        </p:txBody>
      </p:sp>
      <p:sp>
        <p:nvSpPr>
          <p:cNvPr id="7" name="TextBox 6"/>
          <p:cNvSpPr txBox="1"/>
          <p:nvPr/>
        </p:nvSpPr>
        <p:spPr>
          <a:xfrm>
            <a:off x="1452126" y="197784"/>
            <a:ext cx="9993085" cy="400110"/>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Оцінка діяльності представників владних структур за останній рік </a:t>
            </a:r>
            <a:r>
              <a:rPr lang="uk-UA" sz="2000" dirty="0" smtClean="0">
                <a:solidFill>
                  <a:schemeClr val="bg1"/>
                </a:solidFill>
                <a:latin typeface="Century Gothic" panose="020B0502020202020204" pitchFamily="34" charset="0"/>
              </a:rPr>
              <a:t>(3 з 3)</a:t>
            </a:r>
            <a:endParaRPr lang="uk-UA" sz="2000" dirty="0">
              <a:solidFill>
                <a:schemeClr val="bg1"/>
              </a:solidFill>
              <a:latin typeface="Century Gothic" panose="020B0502020202020204" pitchFamily="34" charset="0"/>
            </a:endParaRPr>
          </a:p>
        </p:txBody>
      </p:sp>
      <p:pic>
        <p:nvPicPr>
          <p:cNvPr id="5" name="Рисунок 4"/>
          <p:cNvPicPr>
            <a:picLocks noChangeAspect="1"/>
          </p:cNvPicPr>
          <p:nvPr/>
        </p:nvPicPr>
        <p:blipFill>
          <a:blip r:embed="rId2"/>
          <a:stretch>
            <a:fillRect/>
          </a:stretch>
        </p:blipFill>
        <p:spPr>
          <a:xfrm>
            <a:off x="1950252" y="1388744"/>
            <a:ext cx="8880504" cy="4600575"/>
          </a:xfrm>
          <a:prstGeom prst="rect">
            <a:avLst/>
          </a:prstGeom>
        </p:spPr>
      </p:pic>
    </p:spTree>
    <p:extLst>
      <p:ext uri="{BB962C8B-B14F-4D97-AF65-F5344CB8AC3E}">
        <p14:creationId xmlns:p14="http://schemas.microsoft.com/office/powerpoint/2010/main" val="2897224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32</a:t>
            </a:fld>
            <a:endParaRPr lang="ru-RU" dirty="0"/>
          </a:p>
        </p:txBody>
      </p:sp>
      <p:sp>
        <p:nvSpPr>
          <p:cNvPr id="5" name="TextBox 4"/>
          <p:cNvSpPr txBox="1"/>
          <p:nvPr/>
        </p:nvSpPr>
        <p:spPr>
          <a:xfrm>
            <a:off x="1144898" y="247361"/>
            <a:ext cx="9993085" cy="400110"/>
          </a:xfrm>
          <a:prstGeom prst="rect">
            <a:avLst/>
          </a:prstGeom>
          <a:noFill/>
        </p:spPr>
        <p:txBody>
          <a:bodyPr wrap="square" rtlCol="0">
            <a:spAutoFit/>
          </a:bodyPr>
          <a:lstStyle/>
          <a:p>
            <a:pPr algn="ctr"/>
            <a:r>
              <a:rPr lang="uk-UA" sz="2000" dirty="0" smtClean="0">
                <a:solidFill>
                  <a:schemeClr val="bg1"/>
                </a:solidFill>
                <a:latin typeface="Century Gothic" panose="020B0502020202020204" pitchFamily="34" charset="0"/>
              </a:rPr>
              <a:t>Оцінка рівня важливості загальнодержавних проблем</a:t>
            </a:r>
            <a:endParaRPr lang="uk-UA" sz="2000" dirty="0">
              <a:solidFill>
                <a:schemeClr val="bg1"/>
              </a:solidFill>
              <a:latin typeface="Century Gothic" panose="020B0502020202020204" pitchFamily="34" charset="0"/>
            </a:endParaRPr>
          </a:p>
        </p:txBody>
      </p:sp>
      <p:sp>
        <p:nvSpPr>
          <p:cNvPr id="2" name="TextBox 1"/>
          <p:cNvSpPr txBox="1"/>
          <p:nvPr/>
        </p:nvSpPr>
        <p:spPr>
          <a:xfrm>
            <a:off x="633061" y="1168581"/>
            <a:ext cx="3762669" cy="4662815"/>
          </a:xfrm>
          <a:prstGeom prst="rect">
            <a:avLst/>
          </a:prstGeom>
          <a:noFill/>
        </p:spPr>
        <p:txBody>
          <a:bodyPr wrap="square" rtlCol="0">
            <a:spAutoFit/>
          </a:bodyPr>
          <a:lstStyle/>
          <a:p>
            <a:pPr algn="just">
              <a:lnSpc>
                <a:spcPct val="150000"/>
              </a:lnSpc>
            </a:pPr>
            <a:r>
              <a:rPr lang="uk-UA" dirty="0" smtClean="0">
                <a:latin typeface="Century Gothic" panose="020B0502020202020204" pitchFamily="34" charset="0"/>
              </a:rPr>
              <a:t>Перелік загальнодержавних проблем, що в першу чергу хвилюють мешканців області очолюють зростання цін та тарифів (57,1%), поширення </a:t>
            </a:r>
            <a:r>
              <a:rPr lang="en-US" dirty="0" smtClean="0">
                <a:latin typeface="Century Gothic" panose="020B0502020202020204" pitchFamily="34" charset="0"/>
              </a:rPr>
              <a:t>COVID-19</a:t>
            </a:r>
            <a:r>
              <a:rPr lang="de-DE" dirty="0" smtClean="0">
                <a:latin typeface="Century Gothic" panose="020B0502020202020204" pitchFamily="34" charset="0"/>
              </a:rPr>
              <a:t> </a:t>
            </a:r>
            <a:r>
              <a:rPr lang="uk-UA" dirty="0" smtClean="0">
                <a:latin typeface="Century Gothic" panose="020B0502020202020204" pitchFamily="34" charset="0"/>
              </a:rPr>
              <a:t>(49,4%), війна на Сході України (47,4%) та безробіття (46,2%). Інші проблеми респонденти приділяють значно меншу увагу.</a:t>
            </a:r>
          </a:p>
        </p:txBody>
      </p:sp>
      <p:sp>
        <p:nvSpPr>
          <p:cNvPr id="3" name="Прямоугольник 2"/>
          <p:cNvSpPr/>
          <p:nvPr/>
        </p:nvSpPr>
        <p:spPr>
          <a:xfrm>
            <a:off x="4494882" y="1366092"/>
            <a:ext cx="3393195" cy="4882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aphicFrame>
        <p:nvGraphicFramePr>
          <p:cNvPr id="6" name="Диаграмма 5"/>
          <p:cNvGraphicFramePr>
            <a:graphicFrameLocks/>
          </p:cNvGraphicFramePr>
          <p:nvPr>
            <p:extLst>
              <p:ext uri="{D42A27DB-BD31-4B8C-83A1-F6EECF244321}">
                <p14:modId xmlns:p14="http://schemas.microsoft.com/office/powerpoint/2010/main" val="379438038"/>
              </p:ext>
            </p:extLst>
          </p:nvPr>
        </p:nvGraphicFramePr>
        <p:xfrm>
          <a:off x="4296578" y="1168581"/>
          <a:ext cx="7425369" cy="50797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3745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33</a:t>
            </a:fld>
            <a:endParaRPr lang="ru-RU" dirty="0"/>
          </a:p>
        </p:txBody>
      </p:sp>
      <p:sp>
        <p:nvSpPr>
          <p:cNvPr id="5" name="TextBox 4"/>
          <p:cNvSpPr txBox="1"/>
          <p:nvPr/>
        </p:nvSpPr>
        <p:spPr>
          <a:xfrm>
            <a:off x="1144898" y="247361"/>
            <a:ext cx="9993085" cy="400110"/>
          </a:xfrm>
          <a:prstGeom prst="rect">
            <a:avLst/>
          </a:prstGeom>
          <a:noFill/>
        </p:spPr>
        <p:txBody>
          <a:bodyPr wrap="square" rtlCol="0">
            <a:spAutoFit/>
          </a:bodyPr>
          <a:lstStyle/>
          <a:p>
            <a:pPr algn="ctr"/>
            <a:r>
              <a:rPr lang="uk-UA" sz="2000" dirty="0" smtClean="0">
                <a:solidFill>
                  <a:schemeClr val="bg1"/>
                </a:solidFill>
                <a:latin typeface="Century Gothic" panose="020B0502020202020204" pitchFamily="34" charset="0"/>
              </a:rPr>
              <a:t>Оцінка значущості проблем області в цілому та її населених пунктів (1 з 4)</a:t>
            </a:r>
            <a:endParaRPr lang="uk-UA" sz="2000" dirty="0">
              <a:solidFill>
                <a:schemeClr val="bg1"/>
              </a:solidFill>
              <a:latin typeface="Century Gothic" panose="020B0502020202020204" pitchFamily="34" charset="0"/>
            </a:endParaRPr>
          </a:p>
        </p:txBody>
      </p:sp>
      <p:sp>
        <p:nvSpPr>
          <p:cNvPr id="7" name="TextBox 6"/>
          <p:cNvSpPr txBox="1"/>
          <p:nvPr/>
        </p:nvSpPr>
        <p:spPr>
          <a:xfrm>
            <a:off x="749147" y="1211855"/>
            <a:ext cx="10081609" cy="3779176"/>
          </a:xfrm>
          <a:prstGeom prst="rect">
            <a:avLst/>
          </a:prstGeom>
          <a:noFill/>
        </p:spPr>
        <p:txBody>
          <a:bodyPr wrap="square" rtlCol="0">
            <a:spAutoFit/>
          </a:bodyPr>
          <a:lstStyle/>
          <a:p>
            <a:pPr algn="just">
              <a:lnSpc>
                <a:spcPct val="150000"/>
              </a:lnSpc>
            </a:pPr>
            <a:r>
              <a:rPr lang="uk-UA" dirty="0" smtClean="0">
                <a:latin typeface="Century Gothic" panose="020B0502020202020204" pitchFamily="34" charset="0"/>
              </a:rPr>
              <a:t>До найбільш болючих проблем, що потребують негайного вирішення опитувані громадяни віднесли подальший ремонт доріг (39,7%), зростання кількості інфікованих на </a:t>
            </a:r>
            <a:r>
              <a:rPr lang="en-US" dirty="0" smtClean="0">
                <a:latin typeface="Century Gothic" panose="020B0502020202020204" pitchFamily="34" charset="0"/>
              </a:rPr>
              <a:t>COVID-19 (35</a:t>
            </a:r>
            <a:r>
              <a:rPr lang="uk-UA" dirty="0" smtClean="0">
                <a:latin typeface="Century Gothic" panose="020B0502020202020204" pitchFamily="34" charset="0"/>
              </a:rPr>
              <a:t>,9%</a:t>
            </a:r>
            <a:r>
              <a:rPr lang="en-US" dirty="0" smtClean="0">
                <a:latin typeface="Century Gothic" panose="020B0502020202020204" pitchFamily="34" charset="0"/>
              </a:rPr>
              <a:t>)</a:t>
            </a:r>
            <a:r>
              <a:rPr lang="uk-UA" dirty="0" smtClean="0">
                <a:latin typeface="Century Gothic" panose="020B0502020202020204" pitchFamily="34" charset="0"/>
              </a:rPr>
              <a:t> та створення нових робочих місць (34%). До значно менш актуальних було віднесено забезпечення медичних та навчальних закладів якісною питною водою (4,5%) та робота н</a:t>
            </a:r>
            <a:r>
              <a:rPr lang="uk-UA" dirty="0">
                <a:latin typeface="Century Gothic" panose="020B0502020202020204" pitchFamily="34" charset="0"/>
              </a:rPr>
              <a:t>е</a:t>
            </a:r>
            <a:r>
              <a:rPr lang="uk-UA" dirty="0" smtClean="0">
                <a:latin typeface="Century Gothic" panose="020B0502020202020204" pitchFamily="34" charset="0"/>
              </a:rPr>
              <a:t>законних кар</a:t>
            </a:r>
            <a:r>
              <a:rPr lang="en-US" dirty="0" smtClean="0">
                <a:latin typeface="Century Gothic" panose="020B0502020202020204" pitchFamily="34" charset="0"/>
              </a:rPr>
              <a:t>’</a:t>
            </a:r>
            <a:r>
              <a:rPr lang="uk-UA" dirty="0" err="1" smtClean="0">
                <a:latin typeface="Century Gothic" panose="020B0502020202020204" pitchFamily="34" charset="0"/>
              </a:rPr>
              <a:t>єрів</a:t>
            </a:r>
            <a:r>
              <a:rPr lang="uk-UA" dirty="0" smtClean="0">
                <a:latin typeface="Century Gothic" panose="020B0502020202020204" pitchFamily="34" charset="0"/>
              </a:rPr>
              <a:t> із видобування піску (5,1%). Мають місце відмінності в оцінці важливості вирішення тієї чи іншої проблеми, </a:t>
            </a:r>
            <a:r>
              <a:rPr lang="uk-UA" dirty="0" err="1" smtClean="0">
                <a:latin typeface="Century Gothic" panose="020B0502020202020204" pitchFamily="34" charset="0"/>
              </a:rPr>
              <a:t>пов</a:t>
            </a:r>
            <a:r>
              <a:rPr lang="en-US" dirty="0" smtClean="0">
                <a:latin typeface="Century Gothic" panose="020B0502020202020204" pitchFamily="34" charset="0"/>
              </a:rPr>
              <a:t>’</a:t>
            </a:r>
            <a:r>
              <a:rPr lang="uk-UA" dirty="0" err="1" smtClean="0">
                <a:latin typeface="Century Gothic" panose="020B0502020202020204" pitchFamily="34" charset="0"/>
              </a:rPr>
              <a:t>язані</a:t>
            </a:r>
            <a:r>
              <a:rPr lang="uk-UA" dirty="0" smtClean="0">
                <a:latin typeface="Century Gothic" panose="020B0502020202020204" pitchFamily="34" charset="0"/>
              </a:rPr>
              <a:t> із віком респондентів. Лише громадяни у віці старше 60 років не відносять ремонт доріг до чільної трійці найбільш актуальних проблем. Також є відмінності у сприйнятті ступеня актуальності проблем чоловіками та жінками.</a:t>
            </a:r>
            <a:endParaRPr lang="uk-UA" dirty="0">
              <a:latin typeface="Century Gothic" panose="020B0502020202020204" pitchFamily="34" charset="0"/>
            </a:endParaRPr>
          </a:p>
        </p:txBody>
      </p:sp>
    </p:spTree>
    <p:extLst>
      <p:ext uri="{BB962C8B-B14F-4D97-AF65-F5344CB8AC3E}">
        <p14:creationId xmlns:p14="http://schemas.microsoft.com/office/powerpoint/2010/main" val="773750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34</a:t>
            </a:fld>
            <a:endParaRPr lang="ru-RU" dirty="0"/>
          </a:p>
        </p:txBody>
      </p:sp>
      <p:sp>
        <p:nvSpPr>
          <p:cNvPr id="7" name="TextBox 6"/>
          <p:cNvSpPr txBox="1"/>
          <p:nvPr/>
        </p:nvSpPr>
        <p:spPr>
          <a:xfrm>
            <a:off x="1452126" y="197784"/>
            <a:ext cx="9993085" cy="400110"/>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Оцінка значущості проблем області в цілому та її населених </a:t>
            </a:r>
            <a:r>
              <a:rPr lang="uk-UA" sz="2000" dirty="0" smtClean="0">
                <a:solidFill>
                  <a:schemeClr val="bg1"/>
                </a:solidFill>
                <a:latin typeface="Century Gothic" panose="020B0502020202020204" pitchFamily="34" charset="0"/>
              </a:rPr>
              <a:t>пунктів (2 з 4)</a:t>
            </a:r>
            <a:endParaRPr lang="uk-UA" sz="2000" dirty="0">
              <a:solidFill>
                <a:schemeClr val="bg1"/>
              </a:solidFill>
              <a:latin typeface="Century Gothic" panose="020B0502020202020204" pitchFamily="34" charset="0"/>
            </a:endParaRPr>
          </a:p>
        </p:txBody>
      </p:sp>
      <p:sp>
        <p:nvSpPr>
          <p:cNvPr id="2" name="Прямоугольник 1"/>
          <p:cNvSpPr/>
          <p:nvPr/>
        </p:nvSpPr>
        <p:spPr>
          <a:xfrm>
            <a:off x="4241494" y="1388125"/>
            <a:ext cx="4054207" cy="450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aphicFrame>
        <p:nvGraphicFramePr>
          <p:cNvPr id="10" name="Диаграмма 9"/>
          <p:cNvGraphicFramePr>
            <a:graphicFrameLocks/>
          </p:cNvGraphicFramePr>
          <p:nvPr>
            <p:extLst>
              <p:ext uri="{D42A27DB-BD31-4B8C-83A1-F6EECF244321}">
                <p14:modId xmlns:p14="http://schemas.microsoft.com/office/powerpoint/2010/main" val="782496205"/>
              </p:ext>
            </p:extLst>
          </p:nvPr>
        </p:nvGraphicFramePr>
        <p:xfrm>
          <a:off x="1762700" y="1123719"/>
          <a:ext cx="9298236" cy="51246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2296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35</a:t>
            </a:fld>
            <a:endParaRPr lang="ru-RU" dirty="0"/>
          </a:p>
        </p:txBody>
      </p:sp>
      <p:sp>
        <p:nvSpPr>
          <p:cNvPr id="5" name="TextBox 4"/>
          <p:cNvSpPr txBox="1"/>
          <p:nvPr/>
        </p:nvSpPr>
        <p:spPr>
          <a:xfrm>
            <a:off x="1144898" y="247361"/>
            <a:ext cx="9993085" cy="400110"/>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Оцінка значущості проблем області в цілому та її населених </a:t>
            </a:r>
            <a:r>
              <a:rPr lang="uk-UA" sz="2000" dirty="0" smtClean="0">
                <a:solidFill>
                  <a:schemeClr val="bg1"/>
                </a:solidFill>
                <a:latin typeface="Century Gothic" panose="020B0502020202020204" pitchFamily="34" charset="0"/>
              </a:rPr>
              <a:t>пунктів (3 з 4)</a:t>
            </a:r>
            <a:endParaRPr lang="uk-UA" sz="2000" dirty="0">
              <a:solidFill>
                <a:schemeClr val="bg1"/>
              </a:solidFill>
              <a:latin typeface="Century Gothic" panose="020B0502020202020204" pitchFamily="34" charset="0"/>
            </a:endParaRPr>
          </a:p>
        </p:txBody>
      </p:sp>
      <p:pic>
        <p:nvPicPr>
          <p:cNvPr id="3" name="Рисунок 2"/>
          <p:cNvPicPr>
            <a:picLocks noChangeAspect="1"/>
          </p:cNvPicPr>
          <p:nvPr/>
        </p:nvPicPr>
        <p:blipFill>
          <a:blip r:embed="rId2"/>
          <a:stretch>
            <a:fillRect/>
          </a:stretch>
        </p:blipFill>
        <p:spPr>
          <a:xfrm>
            <a:off x="849114" y="1322025"/>
            <a:ext cx="10729803" cy="3536414"/>
          </a:xfrm>
          <a:prstGeom prst="rect">
            <a:avLst/>
          </a:prstGeom>
        </p:spPr>
      </p:pic>
    </p:spTree>
    <p:extLst>
      <p:ext uri="{BB962C8B-B14F-4D97-AF65-F5344CB8AC3E}">
        <p14:creationId xmlns:p14="http://schemas.microsoft.com/office/powerpoint/2010/main" val="1620137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36</a:t>
            </a:fld>
            <a:endParaRPr lang="ru-RU" dirty="0"/>
          </a:p>
        </p:txBody>
      </p:sp>
      <p:sp>
        <p:nvSpPr>
          <p:cNvPr id="5" name="TextBox 4"/>
          <p:cNvSpPr txBox="1"/>
          <p:nvPr/>
        </p:nvSpPr>
        <p:spPr>
          <a:xfrm>
            <a:off x="1144898" y="247361"/>
            <a:ext cx="9993085" cy="400110"/>
          </a:xfrm>
          <a:prstGeom prst="rect">
            <a:avLst/>
          </a:prstGeom>
          <a:noFill/>
        </p:spPr>
        <p:txBody>
          <a:bodyPr wrap="square" rtlCol="0">
            <a:spAutoFit/>
          </a:bodyPr>
          <a:lstStyle/>
          <a:p>
            <a:pPr algn="ctr"/>
            <a:r>
              <a:rPr lang="uk-UA" sz="2000" dirty="0" smtClean="0">
                <a:solidFill>
                  <a:schemeClr val="bg1"/>
                </a:solidFill>
                <a:latin typeface="Century Gothic" panose="020B0502020202020204" pitchFamily="34" charset="0"/>
              </a:rPr>
              <a:t>Оцінка значущості проблем області в цілому та її населених пунктів (4 з 4)</a:t>
            </a:r>
            <a:endParaRPr lang="uk-UA" sz="2000" dirty="0">
              <a:solidFill>
                <a:schemeClr val="bg1"/>
              </a:solidFill>
              <a:latin typeface="Century Gothic" panose="020B0502020202020204" pitchFamily="34" charset="0"/>
            </a:endParaRPr>
          </a:p>
        </p:txBody>
      </p:sp>
      <p:graphicFrame>
        <p:nvGraphicFramePr>
          <p:cNvPr id="10" name="Диаграмма 9"/>
          <p:cNvGraphicFramePr>
            <a:graphicFrameLocks/>
          </p:cNvGraphicFramePr>
          <p:nvPr>
            <p:extLst>
              <p:ext uri="{D42A27DB-BD31-4B8C-83A1-F6EECF244321}">
                <p14:modId xmlns:p14="http://schemas.microsoft.com/office/powerpoint/2010/main" val="1826545940"/>
              </p:ext>
            </p:extLst>
          </p:nvPr>
        </p:nvGraphicFramePr>
        <p:xfrm>
          <a:off x="1652530" y="928551"/>
          <a:ext cx="9066882" cy="5505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7002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37</a:t>
            </a:fld>
            <a:endParaRPr lang="ru-RU" dirty="0"/>
          </a:p>
        </p:txBody>
      </p:sp>
      <p:sp>
        <p:nvSpPr>
          <p:cNvPr id="5" name="TextBox 4"/>
          <p:cNvSpPr txBox="1"/>
          <p:nvPr/>
        </p:nvSpPr>
        <p:spPr>
          <a:xfrm>
            <a:off x="1144898" y="214310"/>
            <a:ext cx="9993085" cy="400110"/>
          </a:xfrm>
          <a:prstGeom prst="rect">
            <a:avLst/>
          </a:prstGeom>
          <a:noFill/>
        </p:spPr>
        <p:txBody>
          <a:bodyPr wrap="square" rtlCol="0">
            <a:spAutoFit/>
          </a:bodyPr>
          <a:lstStyle/>
          <a:p>
            <a:pPr algn="ctr"/>
            <a:r>
              <a:rPr lang="uk-UA" sz="2000" dirty="0" smtClean="0">
                <a:solidFill>
                  <a:schemeClr val="bg1"/>
                </a:solidFill>
                <a:latin typeface="Century Gothic" panose="020B0502020202020204" pitchFamily="34" charset="0"/>
              </a:rPr>
              <a:t>Оцінка реалізації в області соціально значущих проектів (1 з 5)</a:t>
            </a:r>
            <a:endParaRPr lang="uk-UA" sz="2000" dirty="0">
              <a:solidFill>
                <a:schemeClr val="bg1"/>
              </a:solidFill>
              <a:latin typeface="Century Gothic" panose="020B0502020202020204" pitchFamily="34" charset="0"/>
            </a:endParaRPr>
          </a:p>
        </p:txBody>
      </p:sp>
      <p:sp>
        <p:nvSpPr>
          <p:cNvPr id="7" name="TextBox 6"/>
          <p:cNvSpPr txBox="1"/>
          <p:nvPr/>
        </p:nvSpPr>
        <p:spPr>
          <a:xfrm>
            <a:off x="749147" y="1211855"/>
            <a:ext cx="6786390" cy="4662815"/>
          </a:xfrm>
          <a:prstGeom prst="rect">
            <a:avLst/>
          </a:prstGeom>
          <a:noFill/>
        </p:spPr>
        <p:txBody>
          <a:bodyPr wrap="square" rtlCol="0">
            <a:spAutoFit/>
          </a:bodyPr>
          <a:lstStyle/>
          <a:p>
            <a:pPr algn="just">
              <a:lnSpc>
                <a:spcPct val="150000"/>
              </a:lnSpc>
            </a:pPr>
            <a:r>
              <a:rPr lang="uk-UA" dirty="0" smtClean="0">
                <a:latin typeface="Century Gothic" panose="020B0502020202020204" pitchFamily="34" charset="0"/>
              </a:rPr>
              <a:t>До найбільш актуальних проектів респонденти віднесли: будівництво заводу із переробки сміття (69,2%), забезпечення сучасним медичним обладнанням радіологічного центру (65,4%), а також ремонт доріг, що сполучають населені пункти сільської місцевості (55,8%). Серед вікових та гендерних груп також спостерігається одностайність в оцінці актуальності зазначеного кола соціальних проектів. Приватизація Обласною державною адміністрацією відповідних ініціатив у поєднанні із суттєвою інформаційною підтримкою буде мати значний іміджевий ефект. </a:t>
            </a:r>
            <a:endParaRPr lang="uk-UA" dirty="0">
              <a:latin typeface="Century Gothic" panose="020B0502020202020204"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7997" y="1171057"/>
            <a:ext cx="2012272" cy="1339076"/>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9605" y="3543262"/>
            <a:ext cx="2258378" cy="129050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7997" y="5147398"/>
            <a:ext cx="2012272" cy="1454544"/>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12729" y="1838282"/>
            <a:ext cx="2258378" cy="1441857"/>
          </a:xfrm>
          <a:prstGeom prst="rect">
            <a:avLst/>
          </a:prstGeom>
        </p:spPr>
      </p:pic>
    </p:spTree>
    <p:extLst>
      <p:ext uri="{BB962C8B-B14F-4D97-AF65-F5344CB8AC3E}">
        <p14:creationId xmlns:p14="http://schemas.microsoft.com/office/powerpoint/2010/main" val="776613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38</a:t>
            </a:fld>
            <a:endParaRPr lang="ru-RU" dirty="0"/>
          </a:p>
        </p:txBody>
      </p:sp>
      <p:sp>
        <p:nvSpPr>
          <p:cNvPr id="5" name="TextBox 4"/>
          <p:cNvSpPr txBox="1"/>
          <p:nvPr/>
        </p:nvSpPr>
        <p:spPr>
          <a:xfrm>
            <a:off x="1144898" y="247361"/>
            <a:ext cx="9993085" cy="400110"/>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Оцінка реалізації в області соціально значущих проектів </a:t>
            </a:r>
            <a:r>
              <a:rPr lang="uk-UA" sz="2000" dirty="0" smtClean="0">
                <a:solidFill>
                  <a:schemeClr val="bg1"/>
                </a:solidFill>
                <a:latin typeface="Century Gothic" panose="020B0502020202020204" pitchFamily="34" charset="0"/>
              </a:rPr>
              <a:t>(2 </a:t>
            </a:r>
            <a:r>
              <a:rPr lang="uk-UA" sz="2000" dirty="0">
                <a:solidFill>
                  <a:schemeClr val="bg1"/>
                </a:solidFill>
                <a:latin typeface="Century Gothic" panose="020B0502020202020204" pitchFamily="34" charset="0"/>
              </a:rPr>
              <a:t>з </a:t>
            </a:r>
            <a:r>
              <a:rPr lang="uk-UA" sz="2000" dirty="0" smtClean="0">
                <a:solidFill>
                  <a:schemeClr val="bg1"/>
                </a:solidFill>
                <a:latin typeface="Century Gothic" panose="020B0502020202020204" pitchFamily="34" charset="0"/>
              </a:rPr>
              <a:t>5)</a:t>
            </a:r>
            <a:endParaRPr lang="uk-UA" sz="2000" dirty="0">
              <a:solidFill>
                <a:schemeClr val="bg1"/>
              </a:solidFill>
              <a:latin typeface="Century Gothic" panose="020B0502020202020204" pitchFamily="34" charset="0"/>
            </a:endParaRPr>
          </a:p>
        </p:txBody>
      </p:sp>
      <p:graphicFrame>
        <p:nvGraphicFramePr>
          <p:cNvPr id="11" name="Диаграмма 10"/>
          <p:cNvGraphicFramePr>
            <a:graphicFrameLocks/>
          </p:cNvGraphicFramePr>
          <p:nvPr>
            <p:extLst>
              <p:ext uri="{D42A27DB-BD31-4B8C-83A1-F6EECF244321}">
                <p14:modId xmlns:p14="http://schemas.microsoft.com/office/powerpoint/2010/main" val="3919060314"/>
              </p:ext>
            </p:extLst>
          </p:nvPr>
        </p:nvGraphicFramePr>
        <p:xfrm>
          <a:off x="826266" y="1156770"/>
          <a:ext cx="10004490" cy="52219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1945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5" y="6245835"/>
            <a:ext cx="614455" cy="365125"/>
          </a:xfrm>
        </p:spPr>
        <p:txBody>
          <a:bodyPr/>
          <a:lstStyle>
            <a:lvl1pPr algn="ctr">
              <a:defRPr sz="1800" b="1">
                <a:solidFill>
                  <a:schemeClr val="bg1"/>
                </a:solidFill>
              </a:defRPr>
            </a:lvl1pPr>
          </a:lstStyle>
          <a:p>
            <a:fld id="{0F62A6B0-915F-4B6F-9529-5FF651120904}" type="slidenum">
              <a:rPr lang="ru-RU" smtClean="0"/>
              <a:t>39</a:t>
            </a:fld>
            <a:endParaRPr lang="ru-RU" dirty="0"/>
          </a:p>
        </p:txBody>
      </p:sp>
      <p:sp>
        <p:nvSpPr>
          <p:cNvPr id="5" name="TextBox 4"/>
          <p:cNvSpPr txBox="1"/>
          <p:nvPr/>
        </p:nvSpPr>
        <p:spPr>
          <a:xfrm>
            <a:off x="1144898" y="247361"/>
            <a:ext cx="9993085" cy="400110"/>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Оцінка реалізації в області соціально значущих проектів </a:t>
            </a:r>
            <a:r>
              <a:rPr lang="uk-UA" sz="2000" dirty="0" smtClean="0">
                <a:solidFill>
                  <a:schemeClr val="bg1"/>
                </a:solidFill>
                <a:latin typeface="Century Gothic" panose="020B0502020202020204" pitchFamily="34" charset="0"/>
              </a:rPr>
              <a:t>(3 </a:t>
            </a:r>
            <a:r>
              <a:rPr lang="uk-UA" sz="2000" dirty="0">
                <a:solidFill>
                  <a:schemeClr val="bg1"/>
                </a:solidFill>
                <a:latin typeface="Century Gothic" panose="020B0502020202020204" pitchFamily="34" charset="0"/>
              </a:rPr>
              <a:t>з </a:t>
            </a:r>
            <a:r>
              <a:rPr lang="uk-UA" sz="2000" dirty="0" smtClean="0">
                <a:solidFill>
                  <a:schemeClr val="bg1"/>
                </a:solidFill>
                <a:latin typeface="Century Gothic" panose="020B0502020202020204" pitchFamily="34" charset="0"/>
              </a:rPr>
              <a:t>5)</a:t>
            </a:r>
            <a:endParaRPr lang="uk-UA" sz="2000" dirty="0">
              <a:solidFill>
                <a:schemeClr val="bg1"/>
              </a:solidFill>
              <a:latin typeface="Century Gothic" panose="020B0502020202020204" pitchFamily="34" charset="0"/>
            </a:endParaRPr>
          </a:p>
        </p:txBody>
      </p:sp>
      <p:pic>
        <p:nvPicPr>
          <p:cNvPr id="7" name="Рисунок 6"/>
          <p:cNvPicPr>
            <a:picLocks noChangeAspect="1"/>
          </p:cNvPicPr>
          <p:nvPr/>
        </p:nvPicPr>
        <p:blipFill>
          <a:blip r:embed="rId2"/>
          <a:stretch>
            <a:fillRect/>
          </a:stretch>
        </p:blipFill>
        <p:spPr>
          <a:xfrm>
            <a:off x="306981" y="903383"/>
            <a:ext cx="10655977" cy="5867554"/>
          </a:xfrm>
          <a:prstGeom prst="rect">
            <a:avLst/>
          </a:prstGeom>
        </p:spPr>
      </p:pic>
    </p:spTree>
    <p:extLst>
      <p:ext uri="{BB962C8B-B14F-4D97-AF65-F5344CB8AC3E}">
        <p14:creationId xmlns:p14="http://schemas.microsoft.com/office/powerpoint/2010/main" val="550178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4</a:t>
            </a:fld>
            <a:endParaRPr lang="ru-RU" dirty="0"/>
          </a:p>
        </p:txBody>
      </p:sp>
      <p:sp>
        <p:nvSpPr>
          <p:cNvPr id="5" name="TextBox 4"/>
          <p:cNvSpPr txBox="1"/>
          <p:nvPr/>
        </p:nvSpPr>
        <p:spPr>
          <a:xfrm>
            <a:off x="1123406" y="255521"/>
            <a:ext cx="9183188" cy="400110"/>
          </a:xfrm>
          <a:prstGeom prst="rect">
            <a:avLst/>
          </a:prstGeom>
          <a:noFill/>
        </p:spPr>
        <p:txBody>
          <a:bodyPr wrap="square" rtlCol="0">
            <a:spAutoFit/>
          </a:bodyPr>
          <a:lstStyle/>
          <a:p>
            <a:pPr algn="ctr"/>
            <a:r>
              <a:rPr lang="uk-UA" sz="2000" dirty="0" smtClean="0">
                <a:solidFill>
                  <a:schemeClr val="bg1"/>
                </a:solidFill>
                <a:latin typeface="Century Gothic" panose="020B0502020202020204" pitchFamily="34" charset="0"/>
              </a:rPr>
              <a:t>Оцінка розвитку ситуації в країні в цілому (1 з 3)</a:t>
            </a:r>
            <a:endParaRPr lang="uk-UA" sz="2000" dirty="0">
              <a:solidFill>
                <a:schemeClr val="bg1"/>
              </a:solidFill>
              <a:latin typeface="Century Gothic" panose="020B0502020202020204" pitchFamily="34" charset="0"/>
            </a:endParaRPr>
          </a:p>
        </p:txBody>
      </p:sp>
      <p:sp>
        <p:nvSpPr>
          <p:cNvPr id="2" name="TextBox 1"/>
          <p:cNvSpPr txBox="1"/>
          <p:nvPr/>
        </p:nvSpPr>
        <p:spPr>
          <a:xfrm>
            <a:off x="352697" y="1423851"/>
            <a:ext cx="8112034" cy="5078313"/>
          </a:xfrm>
          <a:prstGeom prst="rect">
            <a:avLst/>
          </a:prstGeom>
          <a:noFill/>
        </p:spPr>
        <p:txBody>
          <a:bodyPr wrap="square" rtlCol="0">
            <a:spAutoFit/>
          </a:bodyPr>
          <a:lstStyle/>
          <a:p>
            <a:pPr algn="just">
              <a:lnSpc>
                <a:spcPct val="150000"/>
              </a:lnSpc>
            </a:pPr>
            <a:r>
              <a:rPr lang="uk-UA" dirty="0" smtClean="0">
                <a:latin typeface="Century Gothic" panose="020B0502020202020204" pitchFamily="34" charset="0"/>
              </a:rPr>
              <a:t>Менше, ніж половина респондентів (37,8%) вважає, що ситуація в країні розвивається у негативному напрямку. Цей результат на тлі економічної кризи  в країні, підсиленої пандемією, можна сприймати як позитивний для державної влади маркер.  34,6% з числа опитаних  позитивно оцінюють вектор розвитку країни. Ще 23,1%  громадян не бачать яких-небудь змін.  Найбільш позитивно сприймає динаміку розвитку країни дві вікові категорії опитуваних: у віці від 18 до 29 років та у віці від 30 до 39 років. Респонденти старшого віку оцінюють тенденції розвитку країни більше у негативному контексті. У гендерному розрізі чоловіки сприймають зазначену ситуацію більш позитивно, ніж жінки.</a:t>
            </a:r>
          </a:p>
          <a:p>
            <a:pPr algn="just">
              <a:lnSpc>
                <a:spcPct val="150000"/>
              </a:lnSpc>
            </a:pPr>
            <a:endParaRPr lang="uk-UA" dirty="0">
              <a:latin typeface="Century Gothic" panose="020B0502020202020204" pitchFamily="34"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1391" y="1423851"/>
            <a:ext cx="2733820" cy="1836148"/>
          </a:xfrm>
          <a:prstGeom prst="rect">
            <a:avLst/>
          </a:prstGeom>
        </p:spPr>
      </p:pic>
    </p:spTree>
    <p:extLst>
      <p:ext uri="{BB962C8B-B14F-4D97-AF65-F5344CB8AC3E}">
        <p14:creationId xmlns:p14="http://schemas.microsoft.com/office/powerpoint/2010/main" val="1136471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40</a:t>
            </a:fld>
            <a:endParaRPr lang="ru-RU" dirty="0"/>
          </a:p>
        </p:txBody>
      </p:sp>
      <p:sp>
        <p:nvSpPr>
          <p:cNvPr id="5" name="TextBox 4"/>
          <p:cNvSpPr txBox="1"/>
          <p:nvPr/>
        </p:nvSpPr>
        <p:spPr>
          <a:xfrm>
            <a:off x="1144898" y="247361"/>
            <a:ext cx="9993085" cy="400110"/>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Оцінка реалізації в області соціально значущих проектів </a:t>
            </a:r>
            <a:r>
              <a:rPr lang="uk-UA" sz="2000" dirty="0" smtClean="0">
                <a:solidFill>
                  <a:schemeClr val="bg1"/>
                </a:solidFill>
                <a:latin typeface="Century Gothic" panose="020B0502020202020204" pitchFamily="34" charset="0"/>
              </a:rPr>
              <a:t>(4 </a:t>
            </a:r>
            <a:r>
              <a:rPr lang="uk-UA" sz="2000" dirty="0">
                <a:solidFill>
                  <a:schemeClr val="bg1"/>
                </a:solidFill>
                <a:latin typeface="Century Gothic" panose="020B0502020202020204" pitchFamily="34" charset="0"/>
              </a:rPr>
              <a:t>з </a:t>
            </a:r>
            <a:r>
              <a:rPr lang="uk-UA" sz="2000" dirty="0" smtClean="0">
                <a:solidFill>
                  <a:schemeClr val="bg1"/>
                </a:solidFill>
                <a:latin typeface="Century Gothic" panose="020B0502020202020204" pitchFamily="34" charset="0"/>
              </a:rPr>
              <a:t>5)</a:t>
            </a:r>
            <a:endParaRPr lang="uk-UA" sz="2000" dirty="0">
              <a:solidFill>
                <a:schemeClr val="bg1"/>
              </a:solidFill>
              <a:latin typeface="Century Gothic" panose="020B0502020202020204" pitchFamily="34" charset="0"/>
            </a:endParaRPr>
          </a:p>
        </p:txBody>
      </p:sp>
      <p:pic>
        <p:nvPicPr>
          <p:cNvPr id="2" name="Рисунок 1"/>
          <p:cNvPicPr>
            <a:picLocks noChangeAspect="1"/>
          </p:cNvPicPr>
          <p:nvPr/>
        </p:nvPicPr>
        <p:blipFill>
          <a:blip r:embed="rId2"/>
          <a:stretch>
            <a:fillRect/>
          </a:stretch>
        </p:blipFill>
        <p:spPr>
          <a:xfrm>
            <a:off x="218845" y="964894"/>
            <a:ext cx="11628267" cy="4796928"/>
          </a:xfrm>
          <a:prstGeom prst="rect">
            <a:avLst/>
          </a:prstGeom>
        </p:spPr>
      </p:pic>
    </p:spTree>
    <p:extLst>
      <p:ext uri="{BB962C8B-B14F-4D97-AF65-F5344CB8AC3E}">
        <p14:creationId xmlns:p14="http://schemas.microsoft.com/office/powerpoint/2010/main" val="1248740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41</a:t>
            </a:fld>
            <a:endParaRPr lang="ru-RU" dirty="0"/>
          </a:p>
        </p:txBody>
      </p:sp>
      <p:sp>
        <p:nvSpPr>
          <p:cNvPr id="5" name="TextBox 4"/>
          <p:cNvSpPr txBox="1"/>
          <p:nvPr/>
        </p:nvSpPr>
        <p:spPr>
          <a:xfrm>
            <a:off x="1144898" y="247361"/>
            <a:ext cx="9993085" cy="400110"/>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Оцінка реалізації в області соціально значущих проектів </a:t>
            </a:r>
            <a:r>
              <a:rPr lang="uk-UA" sz="2000" dirty="0" smtClean="0">
                <a:solidFill>
                  <a:schemeClr val="bg1"/>
                </a:solidFill>
                <a:latin typeface="Century Gothic" panose="020B0502020202020204" pitchFamily="34" charset="0"/>
              </a:rPr>
              <a:t>(5 </a:t>
            </a:r>
            <a:r>
              <a:rPr lang="uk-UA" sz="2000" dirty="0">
                <a:solidFill>
                  <a:schemeClr val="bg1"/>
                </a:solidFill>
                <a:latin typeface="Century Gothic" panose="020B0502020202020204" pitchFamily="34" charset="0"/>
              </a:rPr>
              <a:t>з </a:t>
            </a:r>
            <a:r>
              <a:rPr lang="uk-UA" sz="2000" dirty="0" smtClean="0">
                <a:solidFill>
                  <a:schemeClr val="bg1"/>
                </a:solidFill>
                <a:latin typeface="Century Gothic" panose="020B0502020202020204" pitchFamily="34" charset="0"/>
              </a:rPr>
              <a:t>5)</a:t>
            </a:r>
            <a:endParaRPr lang="uk-UA" sz="2000" dirty="0">
              <a:solidFill>
                <a:schemeClr val="bg1"/>
              </a:solidFill>
              <a:latin typeface="Century Gothic" panose="020B0502020202020204" pitchFamily="34" charset="0"/>
            </a:endParaRPr>
          </a:p>
        </p:txBody>
      </p:sp>
      <p:pic>
        <p:nvPicPr>
          <p:cNvPr id="2" name="Рисунок 1"/>
          <p:cNvPicPr>
            <a:picLocks noChangeAspect="1"/>
          </p:cNvPicPr>
          <p:nvPr/>
        </p:nvPicPr>
        <p:blipFill>
          <a:blip r:embed="rId2"/>
          <a:stretch>
            <a:fillRect/>
          </a:stretch>
        </p:blipFill>
        <p:spPr>
          <a:xfrm>
            <a:off x="930920" y="1061946"/>
            <a:ext cx="10207063" cy="5087261"/>
          </a:xfrm>
          <a:prstGeom prst="rect">
            <a:avLst/>
          </a:prstGeom>
        </p:spPr>
      </p:pic>
    </p:spTree>
    <p:extLst>
      <p:ext uri="{BB962C8B-B14F-4D97-AF65-F5344CB8AC3E}">
        <p14:creationId xmlns:p14="http://schemas.microsoft.com/office/powerpoint/2010/main" val="2654485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42</a:t>
            </a:fld>
            <a:endParaRPr lang="ru-RU" dirty="0"/>
          </a:p>
        </p:txBody>
      </p:sp>
      <p:sp>
        <p:nvSpPr>
          <p:cNvPr id="5" name="TextBox 4"/>
          <p:cNvSpPr txBox="1"/>
          <p:nvPr/>
        </p:nvSpPr>
        <p:spPr>
          <a:xfrm>
            <a:off x="1144898" y="214310"/>
            <a:ext cx="9993085" cy="707886"/>
          </a:xfrm>
          <a:prstGeom prst="rect">
            <a:avLst/>
          </a:prstGeom>
          <a:noFill/>
        </p:spPr>
        <p:txBody>
          <a:bodyPr wrap="square" rtlCol="0">
            <a:spAutoFit/>
          </a:bodyPr>
          <a:lstStyle/>
          <a:p>
            <a:pPr algn="ctr"/>
            <a:r>
              <a:rPr lang="uk-UA" sz="2000" dirty="0" smtClean="0">
                <a:solidFill>
                  <a:schemeClr val="bg1"/>
                </a:solidFill>
                <a:latin typeface="Century Gothic" panose="020B0502020202020204" pitchFamily="34" charset="0"/>
              </a:rPr>
              <a:t>Оцінка ступеня відповідальності органів влади та місцевого самоврядування за вирішення нагальних проблем (1 з 2)</a:t>
            </a:r>
            <a:endParaRPr lang="uk-UA" sz="2000" dirty="0">
              <a:solidFill>
                <a:schemeClr val="bg1"/>
              </a:solidFill>
              <a:latin typeface="Century Gothic" panose="020B0502020202020204" pitchFamily="34" charset="0"/>
            </a:endParaRPr>
          </a:p>
        </p:txBody>
      </p:sp>
      <p:sp>
        <p:nvSpPr>
          <p:cNvPr id="7" name="TextBox 6"/>
          <p:cNvSpPr txBox="1"/>
          <p:nvPr/>
        </p:nvSpPr>
        <p:spPr>
          <a:xfrm>
            <a:off x="1144899" y="1333041"/>
            <a:ext cx="9685857" cy="3000821"/>
          </a:xfrm>
          <a:prstGeom prst="rect">
            <a:avLst/>
          </a:prstGeom>
          <a:noFill/>
        </p:spPr>
        <p:txBody>
          <a:bodyPr wrap="square" rtlCol="0">
            <a:spAutoFit/>
          </a:bodyPr>
          <a:lstStyle/>
          <a:p>
            <a:pPr algn="just">
              <a:lnSpc>
                <a:spcPct val="150000"/>
              </a:lnSpc>
            </a:pPr>
            <a:r>
              <a:rPr lang="uk-UA" dirty="0" smtClean="0">
                <a:latin typeface="Century Gothic" panose="020B0502020202020204" pitchFamily="34" charset="0"/>
              </a:rPr>
              <a:t>Вирішення нагальних  проблем області та її територій більшість респондентів відносить до компетенцій Президента України та Кабінету Міністрів України (28,2%). На другому місці за ступенем відповідальності знаходяться голови територіальних громад (18,6%). Варто зауважити, що за рівнем відповідальності депутати обласної ради віднесені на останню позицію. Цей результат може свідчити про незнання переважною більшістю респондентів сфери компетенцій зазначених депутатів, що формує відповідне ставлення до цієї виборчої посади.</a:t>
            </a:r>
            <a:endParaRPr lang="uk-UA" dirty="0">
              <a:latin typeface="Century Gothic" panose="020B0502020202020204" pitchFamily="34" charset="0"/>
            </a:endParaRPr>
          </a:p>
        </p:txBody>
      </p:sp>
    </p:spTree>
    <p:extLst>
      <p:ext uri="{BB962C8B-B14F-4D97-AF65-F5344CB8AC3E}">
        <p14:creationId xmlns:p14="http://schemas.microsoft.com/office/powerpoint/2010/main" val="531694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43</a:t>
            </a:fld>
            <a:endParaRPr lang="ru-RU" dirty="0"/>
          </a:p>
        </p:txBody>
      </p:sp>
      <p:sp>
        <p:nvSpPr>
          <p:cNvPr id="5" name="TextBox 4"/>
          <p:cNvSpPr txBox="1"/>
          <p:nvPr/>
        </p:nvSpPr>
        <p:spPr>
          <a:xfrm>
            <a:off x="1144897" y="148210"/>
            <a:ext cx="9993085" cy="707886"/>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Оцінка ступеня відповідальності органів влади та місцевого самоврядування за вирішення нагальних проблем </a:t>
            </a:r>
            <a:r>
              <a:rPr lang="uk-UA" sz="2000" dirty="0" smtClean="0">
                <a:solidFill>
                  <a:schemeClr val="bg1"/>
                </a:solidFill>
                <a:latin typeface="Century Gothic" panose="020B0502020202020204" pitchFamily="34" charset="0"/>
              </a:rPr>
              <a:t>(2 </a:t>
            </a:r>
            <a:r>
              <a:rPr lang="uk-UA" sz="2000" dirty="0">
                <a:solidFill>
                  <a:schemeClr val="bg1"/>
                </a:solidFill>
                <a:latin typeface="Century Gothic" panose="020B0502020202020204" pitchFamily="34" charset="0"/>
              </a:rPr>
              <a:t>з 2)</a:t>
            </a:r>
          </a:p>
        </p:txBody>
      </p:sp>
      <p:graphicFrame>
        <p:nvGraphicFramePr>
          <p:cNvPr id="7" name="Диаграмма 6"/>
          <p:cNvGraphicFramePr>
            <a:graphicFrameLocks/>
          </p:cNvGraphicFramePr>
          <p:nvPr>
            <p:extLst>
              <p:ext uri="{D42A27DB-BD31-4B8C-83A1-F6EECF244321}">
                <p14:modId xmlns:p14="http://schemas.microsoft.com/office/powerpoint/2010/main" val="2285828125"/>
              </p:ext>
            </p:extLst>
          </p:nvPr>
        </p:nvGraphicFramePr>
        <p:xfrm>
          <a:off x="1144897" y="1584707"/>
          <a:ext cx="7580461" cy="46636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5129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44</a:t>
            </a:fld>
            <a:endParaRPr lang="ru-RU" dirty="0"/>
          </a:p>
        </p:txBody>
      </p:sp>
      <p:sp>
        <p:nvSpPr>
          <p:cNvPr id="5" name="TextBox 4"/>
          <p:cNvSpPr txBox="1"/>
          <p:nvPr/>
        </p:nvSpPr>
        <p:spPr>
          <a:xfrm>
            <a:off x="1144898" y="214310"/>
            <a:ext cx="9993085" cy="400110"/>
          </a:xfrm>
          <a:prstGeom prst="rect">
            <a:avLst/>
          </a:prstGeom>
          <a:noFill/>
        </p:spPr>
        <p:txBody>
          <a:bodyPr wrap="square" rtlCol="0">
            <a:spAutoFit/>
          </a:bodyPr>
          <a:lstStyle/>
          <a:p>
            <a:pPr algn="ctr"/>
            <a:r>
              <a:rPr lang="uk-UA" sz="2000" dirty="0" smtClean="0">
                <a:solidFill>
                  <a:schemeClr val="bg1"/>
                </a:solidFill>
                <a:latin typeface="Century Gothic" panose="020B0502020202020204" pitchFamily="34" charset="0"/>
              </a:rPr>
              <a:t>Оцінка рівня підтримки протиепідемічних заходів Полтавської ОДА </a:t>
            </a:r>
            <a:endParaRPr lang="uk-UA" sz="2000" dirty="0">
              <a:solidFill>
                <a:schemeClr val="bg1"/>
              </a:solidFill>
              <a:latin typeface="Century Gothic" panose="020B0502020202020204" pitchFamily="34" charset="0"/>
            </a:endParaRPr>
          </a:p>
        </p:txBody>
      </p:sp>
      <p:sp>
        <p:nvSpPr>
          <p:cNvPr id="7" name="TextBox 6"/>
          <p:cNvSpPr txBox="1"/>
          <p:nvPr/>
        </p:nvSpPr>
        <p:spPr>
          <a:xfrm>
            <a:off x="627106" y="1057620"/>
            <a:ext cx="4980479" cy="5078313"/>
          </a:xfrm>
          <a:prstGeom prst="rect">
            <a:avLst/>
          </a:prstGeom>
          <a:noFill/>
        </p:spPr>
        <p:txBody>
          <a:bodyPr wrap="square" rtlCol="0">
            <a:spAutoFit/>
          </a:bodyPr>
          <a:lstStyle/>
          <a:p>
            <a:pPr algn="just">
              <a:lnSpc>
                <a:spcPct val="150000"/>
              </a:lnSpc>
            </a:pPr>
            <a:r>
              <a:rPr lang="uk-UA" dirty="0" smtClean="0">
                <a:latin typeface="Century Gothic" panose="020B0502020202020204" pitchFamily="34" charset="0"/>
              </a:rPr>
              <a:t> Більшість респондентів (58,4%) однозначно підтримують заходи Полтавської ОДА, спрямовані на запобігання поширенню </a:t>
            </a:r>
            <a:r>
              <a:rPr lang="en-US" dirty="0" smtClean="0">
                <a:latin typeface="Century Gothic" panose="020B0502020202020204" pitchFamily="34" charset="0"/>
              </a:rPr>
              <a:t>COVID-19</a:t>
            </a:r>
            <a:r>
              <a:rPr lang="uk-UA" dirty="0" smtClean="0">
                <a:latin typeface="Century Gothic" panose="020B0502020202020204" pitchFamily="34" charset="0"/>
              </a:rPr>
              <a:t> на території області, оперативне виявлення інфікованих та надання їм ефективної медичної допомоги. Із зазначеною кількості прихильників протиепідемічних заходів 17,3% опитуваних вважають ці заходи недостатніми. В свою чергу, 28,8% громадян вважають такі заходи надмірними.</a:t>
            </a:r>
            <a:endParaRPr lang="uk-UA" dirty="0">
              <a:latin typeface="Century Gothic" panose="020B0502020202020204" pitchFamily="34" charset="0"/>
            </a:endParaRPr>
          </a:p>
        </p:txBody>
      </p:sp>
      <p:pic>
        <p:nvPicPr>
          <p:cNvPr id="2" name="Рисунок 1"/>
          <p:cNvPicPr>
            <a:picLocks noChangeAspect="1"/>
          </p:cNvPicPr>
          <p:nvPr/>
        </p:nvPicPr>
        <p:blipFill>
          <a:blip r:embed="rId2"/>
          <a:stretch>
            <a:fillRect/>
          </a:stretch>
        </p:blipFill>
        <p:spPr>
          <a:xfrm>
            <a:off x="5607584" y="1980803"/>
            <a:ext cx="6103345" cy="4450119"/>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1900" y="914402"/>
            <a:ext cx="2566083" cy="1707612"/>
          </a:xfrm>
          <a:prstGeom prst="rect">
            <a:avLst/>
          </a:prstGeom>
        </p:spPr>
      </p:pic>
    </p:spTree>
    <p:extLst>
      <p:ext uri="{BB962C8B-B14F-4D97-AF65-F5344CB8AC3E}">
        <p14:creationId xmlns:p14="http://schemas.microsoft.com/office/powerpoint/2010/main" val="3973901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45</a:t>
            </a:fld>
            <a:endParaRPr lang="ru-RU" dirty="0"/>
          </a:p>
        </p:txBody>
      </p:sp>
      <p:sp>
        <p:nvSpPr>
          <p:cNvPr id="5" name="TextBox 4"/>
          <p:cNvSpPr txBox="1"/>
          <p:nvPr/>
        </p:nvSpPr>
        <p:spPr>
          <a:xfrm>
            <a:off x="1144898" y="214310"/>
            <a:ext cx="10830437" cy="400110"/>
          </a:xfrm>
          <a:prstGeom prst="rect">
            <a:avLst/>
          </a:prstGeom>
          <a:noFill/>
        </p:spPr>
        <p:txBody>
          <a:bodyPr wrap="square" rtlCol="0">
            <a:spAutoFit/>
          </a:bodyPr>
          <a:lstStyle/>
          <a:p>
            <a:pPr algn="ctr"/>
            <a:r>
              <a:rPr lang="uk-UA" sz="2000" dirty="0" smtClean="0">
                <a:solidFill>
                  <a:schemeClr val="bg1"/>
                </a:solidFill>
                <a:latin typeface="Century Gothic" panose="020B0502020202020204" pitchFamily="34" charset="0"/>
              </a:rPr>
              <a:t>Рейтинг проблемних питань, здатних спонукати громадян до </a:t>
            </a:r>
            <a:r>
              <a:rPr lang="uk-UA" sz="2000" dirty="0" err="1" smtClean="0">
                <a:solidFill>
                  <a:schemeClr val="bg1"/>
                </a:solidFill>
                <a:latin typeface="Century Gothic" panose="020B0502020202020204" pitchFamily="34" charset="0"/>
              </a:rPr>
              <a:t>протестних</a:t>
            </a:r>
            <a:r>
              <a:rPr lang="uk-UA" sz="2000" dirty="0" smtClean="0">
                <a:solidFill>
                  <a:schemeClr val="bg1"/>
                </a:solidFill>
                <a:latin typeface="Century Gothic" panose="020B0502020202020204" pitchFamily="34" charset="0"/>
              </a:rPr>
              <a:t> дій (1 з 3)</a:t>
            </a:r>
            <a:endParaRPr lang="uk-UA" sz="2000" dirty="0">
              <a:solidFill>
                <a:schemeClr val="bg1"/>
              </a:solidFill>
              <a:latin typeface="Century Gothic" panose="020B0502020202020204" pitchFamily="34" charset="0"/>
            </a:endParaRPr>
          </a:p>
        </p:txBody>
      </p:sp>
      <p:sp>
        <p:nvSpPr>
          <p:cNvPr id="7" name="TextBox 6"/>
          <p:cNvSpPr txBox="1"/>
          <p:nvPr/>
        </p:nvSpPr>
        <p:spPr>
          <a:xfrm>
            <a:off x="527956" y="848299"/>
            <a:ext cx="8307574" cy="5493812"/>
          </a:xfrm>
          <a:prstGeom prst="rect">
            <a:avLst/>
          </a:prstGeom>
          <a:noFill/>
        </p:spPr>
        <p:txBody>
          <a:bodyPr wrap="square" rtlCol="0">
            <a:spAutoFit/>
          </a:bodyPr>
          <a:lstStyle/>
          <a:p>
            <a:pPr algn="just">
              <a:lnSpc>
                <a:spcPct val="150000"/>
              </a:lnSpc>
            </a:pPr>
            <a:r>
              <a:rPr lang="uk-UA" dirty="0" smtClean="0">
                <a:latin typeface="Century Gothic" panose="020B0502020202020204" pitchFamily="34" charset="0"/>
              </a:rPr>
              <a:t> Найгострішою для респондентів темою, здатною спричинити з їх боку </a:t>
            </a:r>
            <a:r>
              <a:rPr lang="uk-UA" dirty="0" err="1" smtClean="0">
                <a:latin typeface="Century Gothic" panose="020B0502020202020204" pitchFamily="34" charset="0"/>
              </a:rPr>
              <a:t>протестні</a:t>
            </a:r>
            <a:r>
              <a:rPr lang="uk-UA" dirty="0" smtClean="0">
                <a:latin typeface="Century Gothic" panose="020B0502020202020204" pitchFamily="34" charset="0"/>
              </a:rPr>
              <a:t> дії, є зростання  цін та тарифів (28,8%). Тому можна говорити про необхідність виваженої політики місцевих органів влади та органів місцевого самоврядування щодо контролю над цінами та тарифами. До того ж, всі кроки влади, направлені на стримування цін та тарифів,  доцільно широко висвітлювати у засобах масової інформації області. Варто звернути увагу на те, що другу позицію у рейтингу </a:t>
            </a:r>
            <a:r>
              <a:rPr lang="uk-UA" dirty="0" err="1" smtClean="0">
                <a:latin typeface="Century Gothic" panose="020B0502020202020204" pitchFamily="34" charset="0"/>
              </a:rPr>
              <a:t>протестних</a:t>
            </a:r>
            <a:r>
              <a:rPr lang="uk-UA" dirty="0" smtClean="0">
                <a:latin typeface="Century Gothic" panose="020B0502020202020204" pitchFamily="34" charset="0"/>
              </a:rPr>
              <a:t> тем зайняло можливе свавілля з боку чиновників (13,5%). Тому відповідні дії очільників органів влади знайдуть підтримку громадян. Як позитивний маркер можна відзначити невисокий відсоток тих, хто готовий до </a:t>
            </a:r>
            <a:r>
              <a:rPr lang="uk-UA" dirty="0" err="1" smtClean="0">
                <a:latin typeface="Century Gothic" panose="020B0502020202020204" pitchFamily="34" charset="0"/>
              </a:rPr>
              <a:t>протестних</a:t>
            </a:r>
            <a:r>
              <a:rPr lang="uk-UA" dirty="0" smtClean="0">
                <a:latin typeface="Century Gothic" panose="020B0502020202020204" pitchFamily="34" charset="0"/>
              </a:rPr>
              <a:t> дій з причини </a:t>
            </a:r>
            <a:r>
              <a:rPr lang="uk-UA" dirty="0" err="1" smtClean="0">
                <a:latin typeface="Century Gothic" panose="020B0502020202020204" pitchFamily="34" charset="0"/>
              </a:rPr>
              <a:t>невирішення</a:t>
            </a:r>
            <a:r>
              <a:rPr lang="uk-UA" dirty="0" smtClean="0">
                <a:latin typeface="Century Gothic" panose="020B0502020202020204" pitchFamily="34" charset="0"/>
              </a:rPr>
              <a:t> проблем ЖКГ (1,9%), корупції (3,9%). У розрізі вікових груп зазначені тенденції зберігаються</a:t>
            </a:r>
            <a:endParaRPr lang="uk-UA" dirty="0">
              <a:latin typeface="Century Gothic" panose="020B0502020202020204"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3773" y="1116032"/>
            <a:ext cx="2695575" cy="1695450"/>
          </a:xfrm>
          <a:prstGeom prst="rect">
            <a:avLst/>
          </a:prstGeom>
        </p:spPr>
      </p:pic>
    </p:spTree>
    <p:extLst>
      <p:ext uri="{BB962C8B-B14F-4D97-AF65-F5344CB8AC3E}">
        <p14:creationId xmlns:p14="http://schemas.microsoft.com/office/powerpoint/2010/main" val="2069123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46</a:t>
            </a:fld>
            <a:endParaRPr lang="ru-RU" dirty="0"/>
          </a:p>
        </p:txBody>
      </p:sp>
      <p:sp>
        <p:nvSpPr>
          <p:cNvPr id="5" name="TextBox 4"/>
          <p:cNvSpPr txBox="1"/>
          <p:nvPr/>
        </p:nvSpPr>
        <p:spPr>
          <a:xfrm>
            <a:off x="1045746" y="269396"/>
            <a:ext cx="10720268" cy="400110"/>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Рейтинг проблемних питань, здатних спонукати громадян до </a:t>
            </a:r>
            <a:r>
              <a:rPr lang="uk-UA" sz="2000" dirty="0" err="1">
                <a:solidFill>
                  <a:schemeClr val="bg1"/>
                </a:solidFill>
                <a:latin typeface="Century Gothic" panose="020B0502020202020204" pitchFamily="34" charset="0"/>
              </a:rPr>
              <a:t>протестних</a:t>
            </a:r>
            <a:r>
              <a:rPr lang="uk-UA" sz="2000" dirty="0">
                <a:solidFill>
                  <a:schemeClr val="bg1"/>
                </a:solidFill>
                <a:latin typeface="Century Gothic" panose="020B0502020202020204" pitchFamily="34" charset="0"/>
              </a:rPr>
              <a:t> дій </a:t>
            </a:r>
            <a:r>
              <a:rPr lang="uk-UA" sz="2000" dirty="0" smtClean="0">
                <a:solidFill>
                  <a:schemeClr val="bg1"/>
                </a:solidFill>
                <a:latin typeface="Century Gothic" panose="020B0502020202020204" pitchFamily="34" charset="0"/>
              </a:rPr>
              <a:t>(2 </a:t>
            </a:r>
            <a:r>
              <a:rPr lang="uk-UA" sz="2000" dirty="0">
                <a:solidFill>
                  <a:schemeClr val="bg1"/>
                </a:solidFill>
                <a:latin typeface="Century Gothic" panose="020B0502020202020204" pitchFamily="34" charset="0"/>
              </a:rPr>
              <a:t>з 3)</a:t>
            </a:r>
          </a:p>
        </p:txBody>
      </p:sp>
      <p:graphicFrame>
        <p:nvGraphicFramePr>
          <p:cNvPr id="9" name="Диаграмма 8"/>
          <p:cNvGraphicFramePr>
            <a:graphicFrameLocks/>
          </p:cNvGraphicFramePr>
          <p:nvPr>
            <p:extLst>
              <p:ext uri="{D42A27DB-BD31-4B8C-83A1-F6EECF244321}">
                <p14:modId xmlns:p14="http://schemas.microsoft.com/office/powerpoint/2010/main" val="1212073823"/>
              </p:ext>
            </p:extLst>
          </p:nvPr>
        </p:nvGraphicFramePr>
        <p:xfrm>
          <a:off x="705079" y="1170598"/>
          <a:ext cx="9562641" cy="5077761"/>
        </p:xfrm>
        <a:graphic>
          <a:graphicData uri="http://schemas.openxmlformats.org/drawingml/2006/chart">
            <c:chart xmlns:c="http://schemas.openxmlformats.org/drawingml/2006/chart" xmlns:r="http://schemas.openxmlformats.org/officeDocument/2006/relationships" r:id="rId2"/>
          </a:graphicData>
        </a:graphic>
      </p:graphicFrame>
      <p:pic>
        <p:nvPicPr>
          <p:cNvPr id="15" name="Picture 2" descr="Причини зростання ці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7052" y="1175623"/>
            <a:ext cx="2267940" cy="1437874"/>
          </a:xfrm>
          <a:prstGeom prst="rect">
            <a:avLst/>
          </a:prstGeom>
          <a:noFill/>
          <a:extLst>
            <a:ext uri="{909E8E84-426E-40DD-AFC4-6F175D3DCCD1}">
              <a14:hiddenFill xmlns:a14="http://schemas.microsoft.com/office/drawing/2010/main">
                <a:solidFill>
                  <a:srgbClr val="FFFFFF"/>
                </a:solidFill>
              </a14:hiddenFill>
            </a:ext>
          </a:extLst>
        </p:spPr>
      </p:pic>
      <p:pic>
        <p:nvPicPr>
          <p:cNvPr id="14" name="Рисунок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6301" y="2782285"/>
            <a:ext cx="2267940" cy="1426478"/>
          </a:xfrm>
          <a:prstGeom prst="rect">
            <a:avLst/>
          </a:prstGeom>
        </p:spPr>
      </p:pic>
      <p:pic>
        <p:nvPicPr>
          <p:cNvPr id="17" name="Рисунок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1564" y="4433089"/>
            <a:ext cx="2267940" cy="1590943"/>
          </a:xfrm>
          <a:prstGeom prst="rect">
            <a:avLst/>
          </a:prstGeom>
        </p:spPr>
      </p:pic>
    </p:spTree>
    <p:extLst>
      <p:ext uri="{BB962C8B-B14F-4D97-AF65-F5344CB8AC3E}">
        <p14:creationId xmlns:p14="http://schemas.microsoft.com/office/powerpoint/2010/main" val="18892593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47</a:t>
            </a:fld>
            <a:endParaRPr lang="ru-RU" dirty="0"/>
          </a:p>
        </p:txBody>
      </p:sp>
      <p:sp>
        <p:nvSpPr>
          <p:cNvPr id="5" name="TextBox 4"/>
          <p:cNvSpPr txBox="1"/>
          <p:nvPr/>
        </p:nvSpPr>
        <p:spPr>
          <a:xfrm>
            <a:off x="1089813" y="203294"/>
            <a:ext cx="10731285" cy="400110"/>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Рейтинг проблемних питань, здатних спонукати громадян до </a:t>
            </a:r>
            <a:r>
              <a:rPr lang="uk-UA" sz="2000" dirty="0" err="1">
                <a:solidFill>
                  <a:schemeClr val="bg1"/>
                </a:solidFill>
                <a:latin typeface="Century Gothic" panose="020B0502020202020204" pitchFamily="34" charset="0"/>
              </a:rPr>
              <a:t>протестних</a:t>
            </a:r>
            <a:r>
              <a:rPr lang="uk-UA" sz="2000" dirty="0">
                <a:solidFill>
                  <a:schemeClr val="bg1"/>
                </a:solidFill>
                <a:latin typeface="Century Gothic" panose="020B0502020202020204" pitchFamily="34" charset="0"/>
              </a:rPr>
              <a:t> дій </a:t>
            </a:r>
            <a:r>
              <a:rPr lang="uk-UA" sz="2000" dirty="0" smtClean="0">
                <a:solidFill>
                  <a:schemeClr val="bg1"/>
                </a:solidFill>
                <a:latin typeface="Century Gothic" panose="020B0502020202020204" pitchFamily="34" charset="0"/>
              </a:rPr>
              <a:t>(3 </a:t>
            </a:r>
            <a:r>
              <a:rPr lang="uk-UA" sz="2000" dirty="0">
                <a:solidFill>
                  <a:schemeClr val="bg1"/>
                </a:solidFill>
                <a:latin typeface="Century Gothic" panose="020B0502020202020204" pitchFamily="34" charset="0"/>
              </a:rPr>
              <a:t>з 3)</a:t>
            </a:r>
          </a:p>
        </p:txBody>
      </p:sp>
      <p:pic>
        <p:nvPicPr>
          <p:cNvPr id="2" name="Рисунок 1"/>
          <p:cNvPicPr>
            <a:picLocks noChangeAspect="1"/>
          </p:cNvPicPr>
          <p:nvPr/>
        </p:nvPicPr>
        <p:blipFill>
          <a:blip r:embed="rId2"/>
          <a:stretch>
            <a:fillRect/>
          </a:stretch>
        </p:blipFill>
        <p:spPr>
          <a:xfrm>
            <a:off x="312750" y="1096006"/>
            <a:ext cx="8600790" cy="3949719"/>
          </a:xfrm>
          <a:prstGeom prst="rect">
            <a:avLst/>
          </a:prstGeom>
        </p:spPr>
      </p:pic>
    </p:spTree>
    <p:extLst>
      <p:ext uri="{BB962C8B-B14F-4D97-AF65-F5344CB8AC3E}">
        <p14:creationId xmlns:p14="http://schemas.microsoft.com/office/powerpoint/2010/main" val="38835100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48</a:t>
            </a:fld>
            <a:endParaRPr lang="ru-RU" dirty="0"/>
          </a:p>
        </p:txBody>
      </p:sp>
      <p:sp>
        <p:nvSpPr>
          <p:cNvPr id="5" name="TextBox 4"/>
          <p:cNvSpPr txBox="1"/>
          <p:nvPr/>
        </p:nvSpPr>
        <p:spPr>
          <a:xfrm>
            <a:off x="1144898" y="214310"/>
            <a:ext cx="10830437" cy="400110"/>
          </a:xfrm>
          <a:prstGeom prst="rect">
            <a:avLst/>
          </a:prstGeom>
          <a:noFill/>
        </p:spPr>
        <p:txBody>
          <a:bodyPr wrap="square" rtlCol="0">
            <a:spAutoFit/>
          </a:bodyPr>
          <a:lstStyle/>
          <a:p>
            <a:pPr algn="ctr"/>
            <a:r>
              <a:rPr lang="uk-UA" sz="2000" dirty="0" smtClean="0">
                <a:solidFill>
                  <a:schemeClr val="bg1"/>
                </a:solidFill>
                <a:latin typeface="Century Gothic" panose="020B0502020202020204" pitchFamily="34" charset="0"/>
              </a:rPr>
              <a:t>Форми реалізації </a:t>
            </a:r>
            <a:r>
              <a:rPr lang="uk-UA" sz="2000" dirty="0" err="1" smtClean="0">
                <a:solidFill>
                  <a:schemeClr val="bg1"/>
                </a:solidFill>
                <a:latin typeface="Century Gothic" panose="020B0502020202020204" pitchFamily="34" charset="0"/>
              </a:rPr>
              <a:t>протестних</a:t>
            </a:r>
            <a:r>
              <a:rPr lang="uk-UA" sz="2000" dirty="0" smtClean="0">
                <a:solidFill>
                  <a:schemeClr val="bg1"/>
                </a:solidFill>
                <a:latin typeface="Century Gothic" panose="020B0502020202020204" pitchFamily="34" charset="0"/>
              </a:rPr>
              <a:t> настроїв </a:t>
            </a:r>
            <a:r>
              <a:rPr lang="uk-UA" sz="2000" dirty="0" err="1" smtClean="0">
                <a:solidFill>
                  <a:schemeClr val="bg1"/>
                </a:solidFill>
                <a:latin typeface="Century Gothic" panose="020B0502020202020204" pitchFamily="34" charset="0"/>
              </a:rPr>
              <a:t>мешкнців</a:t>
            </a:r>
            <a:r>
              <a:rPr lang="uk-UA" sz="2000" dirty="0" smtClean="0">
                <a:solidFill>
                  <a:schemeClr val="bg1"/>
                </a:solidFill>
                <a:latin typeface="Century Gothic" panose="020B0502020202020204" pitchFamily="34" charset="0"/>
              </a:rPr>
              <a:t> Полтавської області (1 з 3)</a:t>
            </a:r>
            <a:endParaRPr lang="uk-UA" sz="2000" dirty="0">
              <a:solidFill>
                <a:schemeClr val="bg1"/>
              </a:solidFill>
              <a:latin typeface="Century Gothic" panose="020B0502020202020204" pitchFamily="34" charset="0"/>
            </a:endParaRPr>
          </a:p>
        </p:txBody>
      </p:sp>
      <p:sp>
        <p:nvSpPr>
          <p:cNvPr id="7" name="TextBox 6"/>
          <p:cNvSpPr txBox="1"/>
          <p:nvPr/>
        </p:nvSpPr>
        <p:spPr>
          <a:xfrm>
            <a:off x="505923" y="1233889"/>
            <a:ext cx="8307574" cy="4247317"/>
          </a:xfrm>
          <a:prstGeom prst="rect">
            <a:avLst/>
          </a:prstGeom>
          <a:noFill/>
        </p:spPr>
        <p:txBody>
          <a:bodyPr wrap="square" rtlCol="0">
            <a:spAutoFit/>
          </a:bodyPr>
          <a:lstStyle/>
          <a:p>
            <a:pPr algn="just">
              <a:lnSpc>
                <a:spcPct val="150000"/>
              </a:lnSpc>
            </a:pPr>
            <a:r>
              <a:rPr lang="uk-UA" dirty="0" smtClean="0">
                <a:latin typeface="Century Gothic" panose="020B0502020202020204" pitchFamily="34" charset="0"/>
              </a:rPr>
              <a:t> 25,6% респондентів схильні висловлювати свій протест у формі вуличних заходів (мітингів, пікетів тощо). На другому місці у рейтингу </a:t>
            </a:r>
            <a:r>
              <a:rPr lang="uk-UA" dirty="0" err="1" smtClean="0">
                <a:latin typeface="Century Gothic" panose="020B0502020202020204" pitchFamily="34" charset="0"/>
              </a:rPr>
              <a:t>протестних</a:t>
            </a:r>
            <a:r>
              <a:rPr lang="uk-UA" dirty="0" smtClean="0">
                <a:latin typeface="Century Gothic" panose="020B0502020202020204" pitchFamily="34" charset="0"/>
              </a:rPr>
              <a:t> дій знаходиться відверта форма </a:t>
            </a:r>
            <a:r>
              <a:rPr lang="uk-UA" dirty="0" err="1" smtClean="0">
                <a:latin typeface="Century Gothic" panose="020B0502020202020204" pitchFamily="34" charset="0"/>
              </a:rPr>
              <a:t>квазіпротесту</a:t>
            </a:r>
            <a:r>
              <a:rPr lang="uk-UA" dirty="0" smtClean="0">
                <a:latin typeface="Century Gothic" panose="020B0502020202020204" pitchFamily="34" charset="0"/>
              </a:rPr>
              <a:t> – обговорення у колі найближчих знайомих, колег та сусідів (19%). Досить ефективна форма актуалізації та поширення </a:t>
            </a:r>
            <a:r>
              <a:rPr lang="uk-UA" dirty="0" err="1" smtClean="0">
                <a:latin typeface="Century Gothic" panose="020B0502020202020204" pitchFamily="34" charset="0"/>
              </a:rPr>
              <a:t>протестної</a:t>
            </a:r>
            <a:r>
              <a:rPr lang="uk-UA" dirty="0" smtClean="0">
                <a:latin typeface="Century Gothic" panose="020B0502020202020204" pitchFamily="34" charset="0"/>
              </a:rPr>
              <a:t> теми через збір підписів знаходиться лише на третьому місці (16,3%). Серед вікових груп суттєвих флуктуацій від вказаних пріоритетних форм протесту не спостерігається. Лише респонденти, старші за 60 років наряду із обговоренням у колі знайомих (25,7%) </a:t>
            </a:r>
            <a:r>
              <a:rPr lang="uk-UA" dirty="0" err="1" smtClean="0">
                <a:latin typeface="Century Gothic" panose="020B0502020202020204" pitchFamily="34" charset="0"/>
              </a:rPr>
              <a:t>віддать</a:t>
            </a:r>
            <a:r>
              <a:rPr lang="uk-UA" dirty="0" smtClean="0">
                <a:latin typeface="Century Gothic" panose="020B0502020202020204" pitchFamily="34" charset="0"/>
              </a:rPr>
              <a:t> перевагу зверненню до суду (20%). </a:t>
            </a:r>
            <a:endParaRPr lang="uk-UA" dirty="0">
              <a:latin typeface="Century Gothic" panose="020B0502020202020204" pitchFamily="34"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7391" y="1233889"/>
            <a:ext cx="2619375" cy="1743075"/>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7391" y="3302463"/>
            <a:ext cx="2619376" cy="1721034"/>
          </a:xfrm>
          <a:prstGeom prst="rect">
            <a:avLst/>
          </a:prstGeom>
        </p:spPr>
      </p:pic>
    </p:spTree>
    <p:extLst>
      <p:ext uri="{BB962C8B-B14F-4D97-AF65-F5344CB8AC3E}">
        <p14:creationId xmlns:p14="http://schemas.microsoft.com/office/powerpoint/2010/main" val="8654108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49</a:t>
            </a:fld>
            <a:endParaRPr lang="ru-RU" dirty="0"/>
          </a:p>
        </p:txBody>
      </p:sp>
      <p:sp>
        <p:nvSpPr>
          <p:cNvPr id="5" name="TextBox 4"/>
          <p:cNvSpPr txBox="1"/>
          <p:nvPr/>
        </p:nvSpPr>
        <p:spPr>
          <a:xfrm>
            <a:off x="1045746" y="269396"/>
            <a:ext cx="10720268" cy="707886"/>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Форми реалізації </a:t>
            </a:r>
            <a:r>
              <a:rPr lang="uk-UA" sz="2000" dirty="0" err="1">
                <a:solidFill>
                  <a:schemeClr val="bg1"/>
                </a:solidFill>
                <a:latin typeface="Century Gothic" panose="020B0502020202020204" pitchFamily="34" charset="0"/>
              </a:rPr>
              <a:t>протестних</a:t>
            </a:r>
            <a:r>
              <a:rPr lang="uk-UA" sz="2000" dirty="0">
                <a:solidFill>
                  <a:schemeClr val="bg1"/>
                </a:solidFill>
                <a:latin typeface="Century Gothic" panose="020B0502020202020204" pitchFamily="34" charset="0"/>
              </a:rPr>
              <a:t> настроїв </a:t>
            </a:r>
            <a:r>
              <a:rPr lang="uk-UA" sz="2000" dirty="0" err="1">
                <a:solidFill>
                  <a:schemeClr val="bg1"/>
                </a:solidFill>
                <a:latin typeface="Century Gothic" panose="020B0502020202020204" pitchFamily="34" charset="0"/>
              </a:rPr>
              <a:t>мешкнців</a:t>
            </a:r>
            <a:r>
              <a:rPr lang="uk-UA" sz="2000" dirty="0">
                <a:solidFill>
                  <a:schemeClr val="bg1"/>
                </a:solidFill>
                <a:latin typeface="Century Gothic" panose="020B0502020202020204" pitchFamily="34" charset="0"/>
              </a:rPr>
              <a:t> Полтавської області </a:t>
            </a:r>
            <a:r>
              <a:rPr lang="uk-UA" sz="2000" dirty="0" smtClean="0">
                <a:solidFill>
                  <a:schemeClr val="bg1"/>
                </a:solidFill>
                <a:latin typeface="Century Gothic" panose="020B0502020202020204" pitchFamily="34" charset="0"/>
              </a:rPr>
              <a:t>(2 </a:t>
            </a:r>
            <a:r>
              <a:rPr lang="uk-UA" sz="2000" dirty="0">
                <a:solidFill>
                  <a:schemeClr val="bg1"/>
                </a:solidFill>
                <a:latin typeface="Century Gothic" panose="020B0502020202020204" pitchFamily="34" charset="0"/>
              </a:rPr>
              <a:t>з 3)</a:t>
            </a:r>
          </a:p>
          <a:p>
            <a:pPr algn="ctr"/>
            <a:endParaRPr lang="uk-UA" sz="2000" dirty="0">
              <a:solidFill>
                <a:schemeClr val="bg1"/>
              </a:solidFill>
              <a:latin typeface="Century Gothic" panose="020B0502020202020204" pitchFamily="34"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val="840498386"/>
              </p:ext>
            </p:extLst>
          </p:nvPr>
        </p:nvGraphicFramePr>
        <p:xfrm>
          <a:off x="1156771" y="1349221"/>
          <a:ext cx="6945967" cy="4126161"/>
        </p:xfrm>
        <a:graphic>
          <a:graphicData uri="http://schemas.openxmlformats.org/drawingml/2006/chart">
            <c:chart xmlns:c="http://schemas.openxmlformats.org/drawingml/2006/chart" xmlns:r="http://schemas.openxmlformats.org/officeDocument/2006/relationships" r:id="rId2"/>
          </a:graphicData>
        </a:graphic>
      </p:graphicFrame>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8608" y="3622484"/>
            <a:ext cx="2619375" cy="1743075"/>
          </a:xfrm>
          <a:prstGeom prst="rect">
            <a:avLst/>
          </a:prstGeom>
        </p:spPr>
      </p:pic>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8608" y="1347666"/>
            <a:ext cx="2619375" cy="1573436"/>
          </a:xfrm>
          <a:prstGeom prst="rect">
            <a:avLst/>
          </a:prstGeom>
        </p:spPr>
      </p:pic>
    </p:spTree>
    <p:extLst>
      <p:ext uri="{BB962C8B-B14F-4D97-AF65-F5344CB8AC3E}">
        <p14:creationId xmlns:p14="http://schemas.microsoft.com/office/powerpoint/2010/main" val="3545937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5</a:t>
            </a:fld>
            <a:endParaRPr lang="ru-RU" dirty="0"/>
          </a:p>
        </p:txBody>
      </p:sp>
      <p:sp>
        <p:nvSpPr>
          <p:cNvPr id="5" name="TextBox 4"/>
          <p:cNvSpPr txBox="1"/>
          <p:nvPr/>
        </p:nvSpPr>
        <p:spPr>
          <a:xfrm>
            <a:off x="1123406" y="255521"/>
            <a:ext cx="9183188" cy="400110"/>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Оцінка розвитку ситуації в країні в цілому </a:t>
            </a:r>
            <a:r>
              <a:rPr lang="uk-UA" sz="2000" dirty="0" smtClean="0">
                <a:solidFill>
                  <a:schemeClr val="bg1"/>
                </a:solidFill>
                <a:latin typeface="Century Gothic" panose="020B0502020202020204" pitchFamily="34" charset="0"/>
              </a:rPr>
              <a:t>(2 з 3)</a:t>
            </a:r>
            <a:endParaRPr lang="uk-UA" sz="2000" dirty="0">
              <a:solidFill>
                <a:schemeClr val="bg1"/>
              </a:solidFill>
              <a:latin typeface="Century Gothic" panose="020B0502020202020204" pitchFamily="34"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val="3276637530"/>
              </p:ext>
            </p:extLst>
          </p:nvPr>
        </p:nvGraphicFramePr>
        <p:xfrm>
          <a:off x="330506" y="1549306"/>
          <a:ext cx="5982159" cy="381590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6102530" y="1205316"/>
            <a:ext cx="5185954" cy="307777"/>
          </a:xfrm>
          <a:prstGeom prst="rect">
            <a:avLst/>
          </a:prstGeom>
          <a:noFill/>
        </p:spPr>
        <p:txBody>
          <a:bodyPr wrap="square" rtlCol="0">
            <a:spAutoFit/>
          </a:bodyPr>
          <a:lstStyle/>
          <a:p>
            <a:r>
              <a:rPr lang="uk-UA" sz="1400" b="1" dirty="0" smtClean="0">
                <a:latin typeface="Century Gothic" panose="020B0502020202020204" pitchFamily="34" charset="0"/>
              </a:rPr>
              <a:t>Оцінка розвитку ситуації в країні у гендерному розрізі</a:t>
            </a:r>
            <a:endParaRPr lang="uk-UA" sz="1400" b="1" dirty="0">
              <a:latin typeface="Century Gothic" panose="020B0502020202020204" pitchFamily="34" charset="0"/>
            </a:endParaRPr>
          </a:p>
        </p:txBody>
      </p:sp>
      <p:sp>
        <p:nvSpPr>
          <p:cNvPr id="10" name="TextBox 9"/>
          <p:cNvSpPr txBox="1"/>
          <p:nvPr/>
        </p:nvSpPr>
        <p:spPr>
          <a:xfrm>
            <a:off x="603304" y="1205316"/>
            <a:ext cx="5327233" cy="307777"/>
          </a:xfrm>
          <a:prstGeom prst="rect">
            <a:avLst/>
          </a:prstGeom>
          <a:noFill/>
        </p:spPr>
        <p:txBody>
          <a:bodyPr wrap="square" rtlCol="0">
            <a:spAutoFit/>
          </a:bodyPr>
          <a:lstStyle/>
          <a:p>
            <a:r>
              <a:rPr lang="uk-UA" sz="1400" b="1" dirty="0" smtClean="0">
                <a:latin typeface="Century Gothic" panose="020B0502020202020204" pitchFamily="34" charset="0"/>
              </a:rPr>
              <a:t>Оцінка розвитку ситуації в країні всіма респондентами</a:t>
            </a:r>
            <a:endParaRPr lang="uk-UA" sz="1400" b="1" dirty="0">
              <a:latin typeface="Century Gothic" panose="020B0502020202020204" pitchFamily="34" charset="0"/>
            </a:endParaRPr>
          </a:p>
        </p:txBody>
      </p:sp>
      <p:graphicFrame>
        <p:nvGraphicFramePr>
          <p:cNvPr id="11" name="Диаграмма 10"/>
          <p:cNvGraphicFramePr>
            <a:graphicFrameLocks/>
          </p:cNvGraphicFramePr>
          <p:nvPr>
            <p:extLst>
              <p:ext uri="{D42A27DB-BD31-4B8C-83A1-F6EECF244321}">
                <p14:modId xmlns:p14="http://schemas.microsoft.com/office/powerpoint/2010/main" val="1158829342"/>
              </p:ext>
            </p:extLst>
          </p:nvPr>
        </p:nvGraphicFramePr>
        <p:xfrm>
          <a:off x="5938170" y="1887522"/>
          <a:ext cx="5514674" cy="34776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33801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50</a:t>
            </a:fld>
            <a:endParaRPr lang="ru-RU" dirty="0"/>
          </a:p>
        </p:txBody>
      </p:sp>
      <p:sp>
        <p:nvSpPr>
          <p:cNvPr id="5" name="TextBox 4"/>
          <p:cNvSpPr txBox="1"/>
          <p:nvPr/>
        </p:nvSpPr>
        <p:spPr>
          <a:xfrm>
            <a:off x="1144898" y="214310"/>
            <a:ext cx="10830437" cy="400110"/>
          </a:xfrm>
          <a:prstGeom prst="rect">
            <a:avLst/>
          </a:prstGeom>
          <a:noFill/>
        </p:spPr>
        <p:txBody>
          <a:bodyPr wrap="square" rtlCol="0">
            <a:spAutoFit/>
          </a:bodyPr>
          <a:lstStyle/>
          <a:p>
            <a:pPr algn="ctr"/>
            <a:r>
              <a:rPr lang="uk-UA" sz="2000" dirty="0" smtClean="0">
                <a:solidFill>
                  <a:schemeClr val="bg1"/>
                </a:solidFill>
                <a:latin typeface="Century Gothic" panose="020B0502020202020204" pitchFamily="34" charset="0"/>
              </a:rPr>
              <a:t>Рейтинг джерел інформації (1 з 3)</a:t>
            </a:r>
            <a:endParaRPr lang="uk-UA" sz="2000" dirty="0">
              <a:solidFill>
                <a:schemeClr val="bg1"/>
              </a:solidFill>
              <a:latin typeface="Century Gothic" panose="020B0502020202020204" pitchFamily="34" charset="0"/>
            </a:endParaRPr>
          </a:p>
        </p:txBody>
      </p:sp>
      <p:sp>
        <p:nvSpPr>
          <p:cNvPr id="7" name="TextBox 6"/>
          <p:cNvSpPr txBox="1"/>
          <p:nvPr/>
        </p:nvSpPr>
        <p:spPr>
          <a:xfrm>
            <a:off x="671177" y="1307731"/>
            <a:ext cx="11304158" cy="4247317"/>
          </a:xfrm>
          <a:prstGeom prst="rect">
            <a:avLst/>
          </a:prstGeom>
          <a:noFill/>
        </p:spPr>
        <p:txBody>
          <a:bodyPr wrap="square" rtlCol="0">
            <a:spAutoFit/>
          </a:bodyPr>
          <a:lstStyle/>
          <a:p>
            <a:pPr algn="just">
              <a:lnSpc>
                <a:spcPct val="150000"/>
              </a:lnSpc>
            </a:pPr>
            <a:r>
              <a:rPr lang="uk-UA" dirty="0" smtClean="0">
                <a:latin typeface="Century Gothic" panose="020B0502020202020204" pitchFamily="34" charset="0"/>
              </a:rPr>
              <a:t> Майже як для третини респондентів (32,1%) основним джерелом інформації є соціальні мережі. Друге за популярністю місце посідають Інтернет-видання (20,5%). На тлі невисокого рівня довіри до офіційних засобів масової інформації. Українське телебачення із показником 17,9% замикає чільну трійцю найбільш популярних джерел інформації. Тобто, можна констатувати факт зміщення центра ваги інформаційного поля у бік віртуальних медіа-ресурсів. Поруч із можливістю оперативного отримання тієї чи іншої інформації важливу роль у зростанні популярності віртуальних видань відіграє можливість миттєвого зворотного зв</a:t>
            </a:r>
            <a:r>
              <a:rPr lang="en-US" dirty="0" smtClean="0">
                <a:latin typeface="Century Gothic" panose="020B0502020202020204" pitchFamily="34" charset="0"/>
              </a:rPr>
              <a:t>’</a:t>
            </a:r>
            <a:r>
              <a:rPr lang="uk-UA" dirty="0" err="1" smtClean="0">
                <a:latin typeface="Century Gothic" panose="020B0502020202020204" pitchFamily="34" charset="0"/>
              </a:rPr>
              <a:t>язку</a:t>
            </a:r>
            <a:r>
              <a:rPr lang="uk-UA" dirty="0" smtClean="0">
                <a:latin typeface="Century Gothic" panose="020B0502020202020204" pitchFamily="34" charset="0"/>
              </a:rPr>
              <a:t>, висловлення власної думки. На цьому підґрунті під час пандемії набуває актуальності інформатизація взаємодії, роботи органів влади та місцевого самоврядування із мешканцями області.</a:t>
            </a:r>
            <a:endParaRPr lang="uk-UA" dirty="0">
              <a:latin typeface="Century Gothic" panose="020B0502020202020204" pitchFamily="34" charset="0"/>
            </a:endParaRPr>
          </a:p>
        </p:txBody>
      </p:sp>
    </p:spTree>
    <p:extLst>
      <p:ext uri="{BB962C8B-B14F-4D97-AF65-F5344CB8AC3E}">
        <p14:creationId xmlns:p14="http://schemas.microsoft.com/office/powerpoint/2010/main" val="8156827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51</a:t>
            </a:fld>
            <a:endParaRPr lang="ru-RU" dirty="0"/>
          </a:p>
        </p:txBody>
      </p:sp>
      <p:sp>
        <p:nvSpPr>
          <p:cNvPr id="5" name="TextBox 4"/>
          <p:cNvSpPr txBox="1"/>
          <p:nvPr/>
        </p:nvSpPr>
        <p:spPr>
          <a:xfrm>
            <a:off x="1045746" y="269396"/>
            <a:ext cx="10720268" cy="400110"/>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Рейтинг джерел інформації </a:t>
            </a:r>
            <a:r>
              <a:rPr lang="uk-UA" sz="2000" dirty="0" smtClean="0">
                <a:solidFill>
                  <a:schemeClr val="bg1"/>
                </a:solidFill>
                <a:latin typeface="Century Gothic" panose="020B0502020202020204" pitchFamily="34" charset="0"/>
              </a:rPr>
              <a:t>(2 </a:t>
            </a:r>
            <a:r>
              <a:rPr lang="uk-UA" sz="2000" dirty="0">
                <a:solidFill>
                  <a:schemeClr val="bg1"/>
                </a:solidFill>
                <a:latin typeface="Century Gothic" panose="020B0502020202020204" pitchFamily="34" charset="0"/>
              </a:rPr>
              <a:t>з 3)</a:t>
            </a:r>
          </a:p>
        </p:txBody>
      </p:sp>
      <p:graphicFrame>
        <p:nvGraphicFramePr>
          <p:cNvPr id="8" name="Диаграмма 7"/>
          <p:cNvGraphicFramePr>
            <a:graphicFrameLocks/>
          </p:cNvGraphicFramePr>
          <p:nvPr>
            <p:extLst>
              <p:ext uri="{D42A27DB-BD31-4B8C-83A1-F6EECF244321}">
                <p14:modId xmlns:p14="http://schemas.microsoft.com/office/powerpoint/2010/main" val="4047226719"/>
              </p:ext>
            </p:extLst>
          </p:nvPr>
        </p:nvGraphicFramePr>
        <p:xfrm>
          <a:off x="2250053" y="1147104"/>
          <a:ext cx="8223518" cy="5466380"/>
        </p:xfrm>
        <a:graphic>
          <a:graphicData uri="http://schemas.openxmlformats.org/drawingml/2006/chart">
            <c:chart xmlns:c="http://schemas.openxmlformats.org/drawingml/2006/chart" xmlns:r="http://schemas.openxmlformats.org/officeDocument/2006/relationships" r:id="rId2"/>
          </a:graphicData>
        </a:graphic>
      </p:graphicFrame>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746" y="2634844"/>
            <a:ext cx="1463975" cy="51239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0601" y="4560935"/>
            <a:ext cx="1105628" cy="619152"/>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382" y="3368638"/>
            <a:ext cx="1316728" cy="647205"/>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3609" y="3368638"/>
            <a:ext cx="1314293" cy="736004"/>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12008" y="2634844"/>
            <a:ext cx="889200" cy="497952"/>
          </a:xfrm>
          <a:prstGeom prst="rect">
            <a:avLst/>
          </a:prstGeom>
        </p:spPr>
      </p:pic>
      <p:pic>
        <p:nvPicPr>
          <p:cNvPr id="13" name="Рисунок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31746" y="4319245"/>
            <a:ext cx="860842" cy="860842"/>
          </a:xfrm>
          <a:prstGeom prst="rect">
            <a:avLst/>
          </a:prstGeom>
        </p:spPr>
      </p:pic>
    </p:spTree>
    <p:extLst>
      <p:ext uri="{BB962C8B-B14F-4D97-AF65-F5344CB8AC3E}">
        <p14:creationId xmlns:p14="http://schemas.microsoft.com/office/powerpoint/2010/main" val="466845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52</a:t>
            </a:fld>
            <a:endParaRPr lang="ru-RU" dirty="0"/>
          </a:p>
        </p:txBody>
      </p:sp>
      <p:sp>
        <p:nvSpPr>
          <p:cNvPr id="5" name="TextBox 4"/>
          <p:cNvSpPr txBox="1"/>
          <p:nvPr/>
        </p:nvSpPr>
        <p:spPr>
          <a:xfrm>
            <a:off x="1089813" y="203294"/>
            <a:ext cx="10731285" cy="400110"/>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Рейтинг джерел інформації </a:t>
            </a:r>
            <a:r>
              <a:rPr lang="uk-UA" sz="2000" dirty="0" smtClean="0">
                <a:solidFill>
                  <a:schemeClr val="bg1"/>
                </a:solidFill>
                <a:latin typeface="Century Gothic" panose="020B0502020202020204" pitchFamily="34" charset="0"/>
              </a:rPr>
              <a:t>(3 </a:t>
            </a:r>
            <a:r>
              <a:rPr lang="uk-UA" sz="2000" dirty="0">
                <a:solidFill>
                  <a:schemeClr val="bg1"/>
                </a:solidFill>
                <a:latin typeface="Century Gothic" panose="020B0502020202020204" pitchFamily="34" charset="0"/>
              </a:rPr>
              <a:t>з 3)</a:t>
            </a:r>
          </a:p>
        </p:txBody>
      </p:sp>
      <p:graphicFrame>
        <p:nvGraphicFramePr>
          <p:cNvPr id="11" name="Диаграмма 10"/>
          <p:cNvGraphicFramePr>
            <a:graphicFrameLocks/>
          </p:cNvGraphicFramePr>
          <p:nvPr>
            <p:extLst>
              <p:ext uri="{D42A27DB-BD31-4B8C-83A1-F6EECF244321}">
                <p14:modId xmlns:p14="http://schemas.microsoft.com/office/powerpoint/2010/main" val="3904853585"/>
              </p:ext>
            </p:extLst>
          </p:nvPr>
        </p:nvGraphicFramePr>
        <p:xfrm>
          <a:off x="706255" y="826265"/>
          <a:ext cx="10124501" cy="54220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46877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64657" y="1522909"/>
            <a:ext cx="3597591" cy="4470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53</a:t>
            </a:fld>
            <a:endParaRPr lang="ru-RU" dirty="0"/>
          </a:p>
        </p:txBody>
      </p:sp>
      <p:sp>
        <p:nvSpPr>
          <p:cNvPr id="5" name="TextBox 4"/>
          <p:cNvSpPr txBox="1"/>
          <p:nvPr/>
        </p:nvSpPr>
        <p:spPr>
          <a:xfrm>
            <a:off x="1144898" y="214310"/>
            <a:ext cx="10830437" cy="400110"/>
          </a:xfrm>
          <a:prstGeom prst="rect">
            <a:avLst/>
          </a:prstGeom>
          <a:noFill/>
        </p:spPr>
        <p:txBody>
          <a:bodyPr wrap="square" rtlCol="0">
            <a:spAutoFit/>
          </a:bodyPr>
          <a:lstStyle/>
          <a:p>
            <a:pPr algn="ctr"/>
            <a:r>
              <a:rPr lang="uk-UA" sz="2000" dirty="0" smtClean="0">
                <a:solidFill>
                  <a:schemeClr val="bg1"/>
                </a:solidFill>
                <a:latin typeface="Century Gothic" panose="020B0502020202020204" pitchFamily="34" charset="0"/>
              </a:rPr>
              <a:t>Соціально-демографічні характеристики респондентів</a:t>
            </a:r>
            <a:endParaRPr lang="uk-UA" sz="2000" dirty="0">
              <a:solidFill>
                <a:schemeClr val="bg1"/>
              </a:solidFill>
              <a:latin typeface="Century Gothic" panose="020B0502020202020204" pitchFamily="34"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1883136526"/>
              </p:ext>
            </p:extLst>
          </p:nvPr>
        </p:nvGraphicFramePr>
        <p:xfrm>
          <a:off x="7844009" y="205547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2960087701"/>
              </p:ext>
            </p:extLst>
          </p:nvPr>
        </p:nvGraphicFramePr>
        <p:xfrm>
          <a:off x="293668" y="1755264"/>
          <a:ext cx="3979960" cy="304341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754673" y="1464570"/>
            <a:ext cx="1931622" cy="307777"/>
          </a:xfrm>
          <a:prstGeom prst="rect">
            <a:avLst/>
          </a:prstGeom>
          <a:noFill/>
        </p:spPr>
        <p:txBody>
          <a:bodyPr wrap="square" rtlCol="0">
            <a:spAutoFit/>
          </a:bodyPr>
          <a:lstStyle/>
          <a:p>
            <a:r>
              <a:rPr lang="uk-UA" sz="1400" b="1" dirty="0" smtClean="0">
                <a:latin typeface="Century Gothic" panose="020B0502020202020204" pitchFamily="34" charset="0"/>
              </a:rPr>
              <a:t>За віком</a:t>
            </a:r>
            <a:endParaRPr lang="uk-UA" sz="1400" b="1" dirty="0">
              <a:latin typeface="Century Gothic" panose="020B0502020202020204" pitchFamily="34" charset="0"/>
            </a:endParaRPr>
          </a:p>
        </p:txBody>
      </p:sp>
      <p:sp>
        <p:nvSpPr>
          <p:cNvPr id="9" name="TextBox 8"/>
          <p:cNvSpPr txBox="1"/>
          <p:nvPr/>
        </p:nvSpPr>
        <p:spPr>
          <a:xfrm>
            <a:off x="9191896" y="1447487"/>
            <a:ext cx="1931622" cy="307777"/>
          </a:xfrm>
          <a:prstGeom prst="rect">
            <a:avLst/>
          </a:prstGeom>
          <a:noFill/>
        </p:spPr>
        <p:txBody>
          <a:bodyPr wrap="square" rtlCol="0">
            <a:spAutoFit/>
          </a:bodyPr>
          <a:lstStyle/>
          <a:p>
            <a:r>
              <a:rPr lang="uk-UA" sz="1400" b="1" dirty="0" smtClean="0">
                <a:latin typeface="Century Gothic" panose="020B0502020202020204" pitchFamily="34" charset="0"/>
              </a:rPr>
              <a:t>За статтю</a:t>
            </a:r>
            <a:endParaRPr lang="uk-UA" sz="1400" b="1" dirty="0">
              <a:latin typeface="Century Gothic" panose="020B0502020202020204" pitchFamily="34" charset="0"/>
            </a:endParaRPr>
          </a:p>
        </p:txBody>
      </p:sp>
      <p:graphicFrame>
        <p:nvGraphicFramePr>
          <p:cNvPr id="10" name="Диаграмма 9"/>
          <p:cNvGraphicFramePr>
            <a:graphicFrameLocks/>
          </p:cNvGraphicFramePr>
          <p:nvPr>
            <p:extLst>
              <p:ext uri="{D42A27DB-BD31-4B8C-83A1-F6EECF244321}">
                <p14:modId xmlns:p14="http://schemas.microsoft.com/office/powerpoint/2010/main" val="598248982"/>
              </p:ext>
            </p:extLst>
          </p:nvPr>
        </p:nvGraphicFramePr>
        <p:xfrm>
          <a:off x="3656225" y="1868632"/>
          <a:ext cx="5494005" cy="297162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5594305" y="1406966"/>
            <a:ext cx="1931622" cy="307777"/>
          </a:xfrm>
          <a:prstGeom prst="rect">
            <a:avLst/>
          </a:prstGeom>
          <a:noFill/>
        </p:spPr>
        <p:txBody>
          <a:bodyPr wrap="square" rtlCol="0">
            <a:spAutoFit/>
          </a:bodyPr>
          <a:lstStyle/>
          <a:p>
            <a:r>
              <a:rPr lang="uk-UA" sz="1400" b="1" dirty="0" smtClean="0">
                <a:latin typeface="Century Gothic" panose="020B0502020202020204" pitchFamily="34" charset="0"/>
              </a:rPr>
              <a:t>За рівнем освіти</a:t>
            </a:r>
            <a:endParaRPr lang="uk-UA" sz="1400" b="1" dirty="0">
              <a:latin typeface="Century Gothic" panose="020B0502020202020204" pitchFamily="34" charset="0"/>
            </a:endParaRPr>
          </a:p>
        </p:txBody>
      </p:sp>
    </p:spTree>
    <p:extLst>
      <p:ext uri="{BB962C8B-B14F-4D97-AF65-F5344CB8AC3E}">
        <p14:creationId xmlns:p14="http://schemas.microsoft.com/office/powerpoint/2010/main" val="1825930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6</a:t>
            </a:fld>
            <a:endParaRPr lang="ru-RU" dirty="0"/>
          </a:p>
        </p:txBody>
      </p:sp>
      <p:sp>
        <p:nvSpPr>
          <p:cNvPr id="5" name="TextBox 4"/>
          <p:cNvSpPr txBox="1"/>
          <p:nvPr/>
        </p:nvSpPr>
        <p:spPr>
          <a:xfrm>
            <a:off x="1123406" y="255521"/>
            <a:ext cx="9183188" cy="400110"/>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Оцінка розвитку ситуації в країні в цілому </a:t>
            </a:r>
            <a:r>
              <a:rPr lang="uk-UA" sz="2000" dirty="0" smtClean="0">
                <a:solidFill>
                  <a:schemeClr val="bg1"/>
                </a:solidFill>
                <a:latin typeface="Century Gothic" panose="020B0502020202020204" pitchFamily="34" charset="0"/>
              </a:rPr>
              <a:t>(3 </a:t>
            </a:r>
            <a:r>
              <a:rPr lang="uk-UA" sz="2000" dirty="0">
                <a:solidFill>
                  <a:schemeClr val="bg1"/>
                </a:solidFill>
                <a:latin typeface="Century Gothic" panose="020B0502020202020204" pitchFamily="34" charset="0"/>
              </a:rPr>
              <a:t>з 3)</a:t>
            </a:r>
          </a:p>
        </p:txBody>
      </p:sp>
      <p:graphicFrame>
        <p:nvGraphicFramePr>
          <p:cNvPr id="9" name="Диаграмма 8"/>
          <p:cNvGraphicFramePr>
            <a:graphicFrameLocks/>
          </p:cNvGraphicFramePr>
          <p:nvPr>
            <p:extLst>
              <p:ext uri="{D42A27DB-BD31-4B8C-83A1-F6EECF244321}">
                <p14:modId xmlns:p14="http://schemas.microsoft.com/office/powerpoint/2010/main" val="1816196018"/>
              </p:ext>
            </p:extLst>
          </p:nvPr>
        </p:nvGraphicFramePr>
        <p:xfrm>
          <a:off x="2401678" y="1784439"/>
          <a:ext cx="6742322" cy="4219754"/>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3122022" y="1335945"/>
            <a:ext cx="5185954" cy="307777"/>
          </a:xfrm>
          <a:prstGeom prst="rect">
            <a:avLst/>
          </a:prstGeom>
          <a:noFill/>
        </p:spPr>
        <p:txBody>
          <a:bodyPr wrap="square" rtlCol="0">
            <a:spAutoFit/>
          </a:bodyPr>
          <a:lstStyle/>
          <a:p>
            <a:r>
              <a:rPr lang="uk-UA" sz="1400" b="1" dirty="0" smtClean="0">
                <a:latin typeface="Century Gothic" panose="020B0502020202020204" pitchFamily="34" charset="0"/>
              </a:rPr>
              <a:t>Оцінка розвитку ситуації в країні у розрізі вікових груп</a:t>
            </a:r>
            <a:endParaRPr lang="uk-UA" sz="1400" b="1" dirty="0">
              <a:latin typeface="Century Gothic" panose="020B0502020202020204" pitchFamily="34" charset="0"/>
            </a:endParaRPr>
          </a:p>
        </p:txBody>
      </p:sp>
    </p:spTree>
    <p:extLst>
      <p:ext uri="{BB962C8B-B14F-4D97-AF65-F5344CB8AC3E}">
        <p14:creationId xmlns:p14="http://schemas.microsoft.com/office/powerpoint/2010/main" val="1244968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7</a:t>
            </a:fld>
            <a:endParaRPr lang="ru-RU" dirty="0"/>
          </a:p>
        </p:txBody>
      </p:sp>
      <p:sp>
        <p:nvSpPr>
          <p:cNvPr id="5" name="TextBox 4"/>
          <p:cNvSpPr txBox="1"/>
          <p:nvPr/>
        </p:nvSpPr>
        <p:spPr>
          <a:xfrm>
            <a:off x="1654349" y="197784"/>
            <a:ext cx="9993085" cy="707886"/>
          </a:xfrm>
          <a:prstGeom prst="rect">
            <a:avLst/>
          </a:prstGeom>
          <a:noFill/>
        </p:spPr>
        <p:txBody>
          <a:bodyPr wrap="square" rtlCol="0">
            <a:spAutoFit/>
          </a:bodyPr>
          <a:lstStyle/>
          <a:p>
            <a:pPr algn="ctr"/>
            <a:r>
              <a:rPr lang="uk-UA" sz="2000" dirty="0" smtClean="0">
                <a:solidFill>
                  <a:schemeClr val="bg1"/>
                </a:solidFill>
                <a:latin typeface="Century Gothic" panose="020B0502020202020204" pitchFamily="34" charset="0"/>
              </a:rPr>
              <a:t>Оцінка соціально-економічної ситуації, що на сьогодні склалася у Полтавській області (1 з 3)</a:t>
            </a:r>
            <a:endParaRPr lang="uk-UA" sz="2000" dirty="0">
              <a:solidFill>
                <a:schemeClr val="bg1"/>
              </a:solidFill>
              <a:latin typeface="Century Gothic" panose="020B0502020202020204" pitchFamily="34" charset="0"/>
            </a:endParaRPr>
          </a:p>
        </p:txBody>
      </p:sp>
      <p:sp>
        <p:nvSpPr>
          <p:cNvPr id="2" name="TextBox 1"/>
          <p:cNvSpPr txBox="1"/>
          <p:nvPr/>
        </p:nvSpPr>
        <p:spPr>
          <a:xfrm>
            <a:off x="352697" y="1423851"/>
            <a:ext cx="8112034" cy="5078313"/>
          </a:xfrm>
          <a:prstGeom prst="rect">
            <a:avLst/>
          </a:prstGeom>
          <a:noFill/>
        </p:spPr>
        <p:txBody>
          <a:bodyPr wrap="square" rtlCol="0">
            <a:spAutoFit/>
          </a:bodyPr>
          <a:lstStyle/>
          <a:p>
            <a:pPr algn="just">
              <a:lnSpc>
                <a:spcPct val="150000"/>
              </a:lnSpc>
            </a:pPr>
            <a:r>
              <a:rPr lang="uk-UA" dirty="0" smtClean="0">
                <a:latin typeface="Century Gothic" panose="020B0502020202020204" pitchFamily="34" charset="0"/>
              </a:rPr>
              <a:t>Більш жорстко оцінюють респонденти стан справ у Полтавській області, що цілком очікувано з огляду на те, що зазначена ситуація сприймається у значній мірі через призму буденних проблем, з якими щоденно </a:t>
            </a:r>
            <a:r>
              <a:rPr lang="uk-UA" dirty="0">
                <a:latin typeface="Century Gothic" panose="020B0502020202020204" pitchFamily="34" charset="0"/>
              </a:rPr>
              <a:t>с</a:t>
            </a:r>
            <a:r>
              <a:rPr lang="uk-UA" dirty="0" smtClean="0">
                <a:latin typeface="Century Gothic" panose="020B0502020202020204" pitchFamily="34" charset="0"/>
              </a:rPr>
              <a:t>тикаються мешканці області і які значно ближчі і гостріші, ніж проблеми загальнодержавного масштабу. 33,3% громадян сприймають розвиток ситуації позитивно, 52% - негативно. Значно більше респондентів (14,1% проти 4,5% у попередньому питанні) не змогли визначитися із відповіддю. Серед тих, хто негативно відповів на питання, домінують жінки (59,5% проти 46,3% серед чоловіків). Серед вікових груп найбільш позитивно сприймають ситуацію молоді люди у віці 30-39 років.</a:t>
            </a:r>
          </a:p>
          <a:p>
            <a:pPr algn="just">
              <a:lnSpc>
                <a:spcPct val="150000"/>
              </a:lnSpc>
            </a:pPr>
            <a:endParaRPr lang="uk-UA" dirty="0">
              <a:latin typeface="Century Gothic" panose="020B0502020202020204" pitchFamily="34" charset="0"/>
            </a:endParaRPr>
          </a:p>
        </p:txBody>
      </p:sp>
      <p:pic>
        <p:nvPicPr>
          <p:cNvPr id="3" name="Рисунок 2"/>
          <p:cNvPicPr>
            <a:picLocks noChangeAspect="1"/>
          </p:cNvPicPr>
          <p:nvPr/>
        </p:nvPicPr>
        <p:blipFill>
          <a:blip r:embed="rId2"/>
          <a:stretch>
            <a:fillRect/>
          </a:stretch>
        </p:blipFill>
        <p:spPr>
          <a:xfrm>
            <a:off x="8581689" y="1423851"/>
            <a:ext cx="3219980" cy="2604155"/>
          </a:xfrm>
          <a:prstGeom prst="rect">
            <a:avLst/>
          </a:prstGeom>
        </p:spPr>
      </p:pic>
    </p:spTree>
    <p:extLst>
      <p:ext uri="{BB962C8B-B14F-4D97-AF65-F5344CB8AC3E}">
        <p14:creationId xmlns:p14="http://schemas.microsoft.com/office/powerpoint/2010/main" val="61028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8</a:t>
            </a:fld>
            <a:endParaRPr lang="ru-RU" dirty="0"/>
          </a:p>
        </p:txBody>
      </p:sp>
      <p:sp>
        <p:nvSpPr>
          <p:cNvPr id="2" name="TextBox 1"/>
          <p:cNvSpPr txBox="1"/>
          <p:nvPr/>
        </p:nvSpPr>
        <p:spPr>
          <a:xfrm>
            <a:off x="6102530" y="1205316"/>
            <a:ext cx="5185954" cy="523220"/>
          </a:xfrm>
          <a:prstGeom prst="rect">
            <a:avLst/>
          </a:prstGeom>
          <a:noFill/>
        </p:spPr>
        <p:txBody>
          <a:bodyPr wrap="square" rtlCol="0">
            <a:spAutoFit/>
          </a:bodyPr>
          <a:lstStyle/>
          <a:p>
            <a:r>
              <a:rPr lang="uk-UA" sz="1400" b="1" dirty="0" smtClean="0">
                <a:latin typeface="Century Gothic" panose="020B0502020202020204" pitchFamily="34" charset="0"/>
              </a:rPr>
              <a:t>Оцінка </a:t>
            </a:r>
            <a:r>
              <a:rPr lang="uk-UA" sz="1400" b="1" dirty="0">
                <a:latin typeface="Century Gothic" panose="020B0502020202020204" pitchFamily="34" charset="0"/>
              </a:rPr>
              <a:t>соціально-економічної ситуації в області </a:t>
            </a:r>
            <a:r>
              <a:rPr lang="uk-UA" sz="1400" b="1" dirty="0" smtClean="0">
                <a:latin typeface="Century Gothic" panose="020B0502020202020204" pitchFamily="34" charset="0"/>
              </a:rPr>
              <a:t>у гендерному розрізі</a:t>
            </a:r>
            <a:endParaRPr lang="uk-UA" sz="1400" b="1" dirty="0">
              <a:latin typeface="Century Gothic" panose="020B0502020202020204" pitchFamily="34" charset="0"/>
            </a:endParaRPr>
          </a:p>
        </p:txBody>
      </p:sp>
      <p:sp>
        <p:nvSpPr>
          <p:cNvPr id="10" name="TextBox 9"/>
          <p:cNvSpPr txBox="1"/>
          <p:nvPr/>
        </p:nvSpPr>
        <p:spPr>
          <a:xfrm>
            <a:off x="687977" y="1205317"/>
            <a:ext cx="5185954" cy="523220"/>
          </a:xfrm>
          <a:prstGeom prst="rect">
            <a:avLst/>
          </a:prstGeom>
          <a:noFill/>
        </p:spPr>
        <p:txBody>
          <a:bodyPr wrap="square" rtlCol="0">
            <a:spAutoFit/>
          </a:bodyPr>
          <a:lstStyle/>
          <a:p>
            <a:r>
              <a:rPr lang="uk-UA" sz="1400" b="1" dirty="0" smtClean="0">
                <a:latin typeface="Century Gothic" panose="020B0502020202020204" pitchFamily="34" charset="0"/>
              </a:rPr>
              <a:t>Оцінка соціально-економічної ситуації в області всіма респондентами</a:t>
            </a:r>
            <a:endParaRPr lang="uk-UA" sz="1400" b="1" dirty="0">
              <a:latin typeface="Century Gothic" panose="020B0502020202020204" pitchFamily="34" charset="0"/>
            </a:endParaRPr>
          </a:p>
        </p:txBody>
      </p:sp>
      <p:graphicFrame>
        <p:nvGraphicFramePr>
          <p:cNvPr id="8" name="Диаграмма 7"/>
          <p:cNvGraphicFramePr>
            <a:graphicFrameLocks/>
          </p:cNvGraphicFramePr>
          <p:nvPr>
            <p:extLst>
              <p:ext uri="{D42A27DB-BD31-4B8C-83A1-F6EECF244321}">
                <p14:modId xmlns:p14="http://schemas.microsoft.com/office/powerpoint/2010/main" val="1630829279"/>
              </p:ext>
            </p:extLst>
          </p:nvPr>
        </p:nvGraphicFramePr>
        <p:xfrm>
          <a:off x="687976" y="1938606"/>
          <a:ext cx="5414553" cy="339103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654349" y="197784"/>
            <a:ext cx="9993085" cy="707886"/>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Оцінка соціально-економічної ситуації, що на сьогодні склалася у Полтавській області </a:t>
            </a:r>
            <a:r>
              <a:rPr lang="uk-UA" sz="2000" dirty="0" smtClean="0">
                <a:solidFill>
                  <a:schemeClr val="bg1"/>
                </a:solidFill>
                <a:latin typeface="Century Gothic" panose="020B0502020202020204" pitchFamily="34" charset="0"/>
              </a:rPr>
              <a:t>(2 з 3)</a:t>
            </a:r>
            <a:endParaRPr lang="uk-UA" sz="2000" dirty="0">
              <a:solidFill>
                <a:schemeClr val="bg1"/>
              </a:solidFill>
              <a:latin typeface="Century Gothic" panose="020B0502020202020204" pitchFamily="34"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3825737420"/>
              </p:ext>
            </p:extLst>
          </p:nvPr>
        </p:nvGraphicFramePr>
        <p:xfrm>
          <a:off x="5783855" y="1895591"/>
          <a:ext cx="5481754" cy="34340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7898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xfrm>
            <a:off x="10830756" y="6248359"/>
            <a:ext cx="614455" cy="365125"/>
          </a:xfrm>
        </p:spPr>
        <p:txBody>
          <a:bodyPr/>
          <a:lstStyle>
            <a:lvl1pPr algn="ctr">
              <a:defRPr sz="1800" b="1">
                <a:solidFill>
                  <a:schemeClr val="bg1"/>
                </a:solidFill>
              </a:defRPr>
            </a:lvl1pPr>
          </a:lstStyle>
          <a:p>
            <a:fld id="{0F62A6B0-915F-4B6F-9529-5FF651120904}" type="slidenum">
              <a:rPr lang="ru-RU" smtClean="0"/>
              <a:t>9</a:t>
            </a:fld>
            <a:endParaRPr lang="ru-RU" dirty="0"/>
          </a:p>
        </p:txBody>
      </p:sp>
      <p:sp>
        <p:nvSpPr>
          <p:cNvPr id="13" name="TextBox 12"/>
          <p:cNvSpPr txBox="1"/>
          <p:nvPr/>
        </p:nvSpPr>
        <p:spPr>
          <a:xfrm>
            <a:off x="2847702" y="1335944"/>
            <a:ext cx="6662057" cy="307777"/>
          </a:xfrm>
          <a:prstGeom prst="rect">
            <a:avLst/>
          </a:prstGeom>
          <a:noFill/>
        </p:spPr>
        <p:txBody>
          <a:bodyPr wrap="square" rtlCol="0">
            <a:spAutoFit/>
          </a:bodyPr>
          <a:lstStyle/>
          <a:p>
            <a:r>
              <a:rPr lang="uk-UA" sz="1400" b="1" dirty="0" smtClean="0">
                <a:latin typeface="Century Gothic" panose="020B0502020202020204" pitchFamily="34" charset="0"/>
              </a:rPr>
              <a:t>Оцінка </a:t>
            </a:r>
            <a:r>
              <a:rPr lang="uk-UA" sz="1400" b="1" dirty="0">
                <a:latin typeface="Century Gothic" panose="020B0502020202020204" pitchFamily="34" charset="0"/>
              </a:rPr>
              <a:t>соціально-економічної ситуації в області </a:t>
            </a:r>
            <a:r>
              <a:rPr lang="uk-UA" sz="1400" b="1" dirty="0" smtClean="0">
                <a:latin typeface="Century Gothic" panose="020B0502020202020204" pitchFamily="34" charset="0"/>
              </a:rPr>
              <a:t>у розрізі вікових груп</a:t>
            </a:r>
            <a:endParaRPr lang="uk-UA" sz="1400" b="1" dirty="0">
              <a:latin typeface="Century Gothic" panose="020B0502020202020204" pitchFamily="34"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2387419725"/>
              </p:ext>
            </p:extLst>
          </p:nvPr>
        </p:nvGraphicFramePr>
        <p:xfrm>
          <a:off x="2638697" y="1643721"/>
          <a:ext cx="7309534" cy="46046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654349" y="197784"/>
            <a:ext cx="9993085" cy="707886"/>
          </a:xfrm>
          <a:prstGeom prst="rect">
            <a:avLst/>
          </a:prstGeom>
          <a:noFill/>
        </p:spPr>
        <p:txBody>
          <a:bodyPr wrap="square" rtlCol="0">
            <a:spAutoFit/>
          </a:bodyPr>
          <a:lstStyle/>
          <a:p>
            <a:pPr algn="ctr"/>
            <a:r>
              <a:rPr lang="uk-UA" sz="2000" dirty="0">
                <a:solidFill>
                  <a:schemeClr val="bg1"/>
                </a:solidFill>
                <a:latin typeface="Century Gothic" panose="020B0502020202020204" pitchFamily="34" charset="0"/>
              </a:rPr>
              <a:t>Оцінка соціально-економічної ситуації, що на сьогодні склалася у Полтавській </a:t>
            </a:r>
            <a:r>
              <a:rPr lang="uk-UA" sz="2000" dirty="0" smtClean="0">
                <a:solidFill>
                  <a:schemeClr val="bg1"/>
                </a:solidFill>
                <a:latin typeface="Century Gothic" panose="020B0502020202020204" pitchFamily="34" charset="0"/>
              </a:rPr>
              <a:t>області (3 з 3)</a:t>
            </a:r>
            <a:endParaRPr lang="uk-UA" sz="2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155775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5368</TotalTime>
  <Words>2672</Words>
  <Application>Microsoft Office PowerPoint</Application>
  <PresentationFormat>Произвольный</PresentationFormat>
  <Paragraphs>172</Paragraphs>
  <Slides>53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Rostyslav Avtodiychuk</dc:creator>
  <cp:lastModifiedBy>Пользователь Windows</cp:lastModifiedBy>
  <cp:revision>97</cp:revision>
  <dcterms:created xsi:type="dcterms:W3CDTF">2020-12-14T13:15:33Z</dcterms:created>
  <dcterms:modified xsi:type="dcterms:W3CDTF">2021-01-18T10:24:14Z</dcterms:modified>
</cp:coreProperties>
</file>